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49" r:id="rId1"/>
  </p:sldMasterIdLst>
  <p:notesMasterIdLst>
    <p:notesMasterId r:id="rId17"/>
  </p:notesMasterIdLst>
  <p:handoutMasterIdLst>
    <p:handoutMasterId r:id="rId18"/>
  </p:handoutMasterIdLst>
  <p:sldIdLst>
    <p:sldId id="460" r:id="rId2"/>
    <p:sldId id="485" r:id="rId3"/>
    <p:sldId id="486" r:id="rId4"/>
    <p:sldId id="489" r:id="rId5"/>
    <p:sldId id="487" r:id="rId6"/>
    <p:sldId id="490" r:id="rId7"/>
    <p:sldId id="493" r:id="rId8"/>
    <p:sldId id="496" r:id="rId9"/>
    <p:sldId id="491" r:id="rId10"/>
    <p:sldId id="499" r:id="rId11"/>
    <p:sldId id="497" r:id="rId12"/>
    <p:sldId id="492" r:id="rId13"/>
    <p:sldId id="500" r:id="rId14"/>
    <p:sldId id="501" r:id="rId15"/>
    <p:sldId id="27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66FF"/>
    <a:srgbClr val="FF00FF"/>
    <a:srgbClr val="8B09F7"/>
    <a:srgbClr val="0000FF"/>
    <a:srgbClr val="DADAC4"/>
    <a:srgbClr val="CEEBC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28B8A746-B920-412C-AE1B-312E8C66682B}">
  <a:tblStyle styleId="{B3A90745-2FDB-45B8-975E-7F37B3672547}" styleName="Broadcom Blue">
    <a:tblBg>
      <a:fill>
        <a:solidFill>
          <a:srgbClr val="FFFFFF"/>
        </a:solidFill>
      </a:fill>
    </a:tblBg>
    <a:wholeTbl>
      <a:tcTxStyle>
        <a:fontRef idx="minor"/>
        <a:schemeClr val="dk1"/>
      </a:tcTxStyle>
      <a:tcStyle>
        <a:tcBdr>
          <a:left>
            <a:lnRef idx="1">
              <a:schemeClr val="lt1"/>
            </a:lnRef>
          </a:left>
          <a:right>
            <a:lnRef idx="1">
              <a:schemeClr val="lt1"/>
            </a:lnRef>
          </a:right>
          <a:top>
            <a:lnRef idx="1">
              <a:schemeClr val="lt1"/>
            </a:lnRef>
          </a:top>
          <a:bottom>
            <a:lnRef idx="1">
              <a:schemeClr val="lt1"/>
            </a:lnRef>
          </a:bottom>
          <a:insideH>
            <a:lnRef idx="1">
              <a:schemeClr val="lt1"/>
            </a:lnRef>
          </a:insideH>
          <a:insideV>
            <a:lnRef idx="1">
              <a:schemeClr val="lt1"/>
            </a:lnRef>
          </a:insideV>
        </a:tcBdr>
        <a:fill>
          <a:noFill/>
        </a:fill>
      </a:tcStyle>
    </a:wholeTbl>
    <a:band1H>
      <a:tcStyle>
        <a:tcBdr/>
        <a:fill>
          <a:solidFill>
            <a:srgbClr val="D8D8D9"/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D8D8D9"/>
          </a:solidFill>
        </a:fill>
      </a:tcStyle>
    </a:band1V>
    <a:band2V>
      <a:tcStyle>
        <a:tcBdr/>
      </a:tcStyle>
    </a:band2V>
    <a:lastCol>
      <a:tcTxStyle b="on">
        <a:schemeClr val="dk1"/>
      </a:tcTxStyle>
      <a:tcStyle>
        <a:tcBdr/>
        <a:fill>
          <a:solidFill>
            <a:schemeClr val="lt2">
              <a:alpha val="50000"/>
            </a:schemeClr>
          </a:solidFill>
        </a:fill>
      </a:tcStyle>
    </a:lastCol>
    <a:firstCol>
      <a:tcTxStyle b="on">
        <a:schemeClr val="dk1"/>
      </a:tcTxStyle>
      <a:tcStyle>
        <a:tcBdr/>
        <a:fill>
          <a:solidFill>
            <a:schemeClr val="accent5">
              <a:alpha val="50000"/>
            </a:schemeClr>
          </a:solidFill>
        </a:fill>
      </a:tcStyle>
    </a:firstCol>
    <a:lastRow>
      <a:tcTxStyle b="on">
        <a:schemeClr val="lt1"/>
      </a:tcTxStyle>
      <a:tcStyle>
        <a:tcBdr/>
        <a:fill>
          <a:solidFill>
            <a:schemeClr val="lt2"/>
          </a:solidFill>
        </a:fill>
      </a:tcStyle>
    </a:lastRow>
    <a:firstRow>
      <a:tcTxStyle b="on"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8B8A746-B920-412C-AE1B-312E8C66682B}" styleName="Broadcom Red">
    <a:tblBg>
      <a:fill>
        <a:solidFill>
          <a:srgbClr val="FFFFFF"/>
        </a:solidFill>
      </a:fill>
    </a:tblBg>
    <a:wholeTbl>
      <a:tcTxStyle>
        <a:fontRef idx="minor"/>
        <a:schemeClr val="dk1"/>
      </a:tcTxStyle>
      <a:tcStyle>
        <a:tcBdr>
          <a:left>
            <a:lnRef idx="1">
              <a:schemeClr val="lt1"/>
            </a:lnRef>
          </a:left>
          <a:right>
            <a:lnRef idx="1">
              <a:schemeClr val="lt1"/>
            </a:lnRef>
          </a:right>
          <a:top>
            <a:lnRef idx="1">
              <a:schemeClr val="lt1"/>
            </a:lnRef>
          </a:top>
          <a:bottom>
            <a:lnRef idx="1">
              <a:schemeClr val="lt1"/>
            </a:lnRef>
          </a:bottom>
          <a:insideH>
            <a:lnRef idx="1">
              <a:schemeClr val="lt1"/>
            </a:lnRef>
          </a:insideH>
          <a:insideV>
            <a:lnRef idx="1">
              <a:schemeClr val="lt1"/>
            </a:lnRef>
          </a:insideV>
        </a:tcBdr>
        <a:fill>
          <a:noFill/>
        </a:fill>
      </a:tcStyle>
    </a:wholeTbl>
    <a:band1H>
      <a:tcStyle>
        <a:tcBdr/>
        <a:fill>
          <a:solidFill>
            <a:srgbClr val="D8D8D9"/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D8D8D9"/>
          </a:solidFill>
        </a:fill>
      </a:tcStyle>
    </a:band1V>
    <a:band2V>
      <a:tcStyle>
        <a:tcBdr/>
      </a:tcStyle>
    </a:band2V>
    <a:lastCol>
      <a:tcTxStyle b="on">
        <a:schemeClr val="dk1"/>
      </a:tcTxStyle>
      <a:tcStyle>
        <a:tcBdr/>
        <a:fill>
          <a:solidFill>
            <a:schemeClr val="lt2">
              <a:alpha val="50000"/>
            </a:schemeClr>
          </a:solidFill>
        </a:fill>
      </a:tcStyle>
    </a:lastCol>
    <a:firstCol>
      <a:tcTxStyle b="on">
        <a:schemeClr val="dk1"/>
      </a:tcTxStyle>
      <a:tcStyle>
        <a:tcBdr/>
        <a:fill>
          <a:solidFill>
            <a:schemeClr val="accent5">
              <a:alpha val="50000"/>
            </a:schemeClr>
          </a:solidFill>
        </a:fill>
      </a:tcStyle>
    </a:firstCol>
    <a:lastRow>
      <a:tcTxStyle b="on">
        <a:schemeClr val="lt1"/>
      </a:tcTxStyle>
      <a:tcStyle>
        <a:tcBdr/>
        <a:fill>
          <a:solidFill>
            <a:schemeClr val="lt2"/>
          </a:solidFill>
        </a:fill>
      </a:tcStyle>
    </a:lastRow>
    <a:firstRow>
      <a:tcTxStyle b="on">
        <a:schemeClr val="lt1"/>
      </a:tcTxStyle>
      <a:tcStyle>
        <a:tcBdr/>
        <a:fill>
          <a:solidFill>
            <a:srgbClr val="CC092F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83" autoAdjust="0"/>
    <p:restoredTop sz="95196" autoAdjust="0"/>
  </p:normalViewPr>
  <p:slideViewPr>
    <p:cSldViewPr>
      <p:cViewPr>
        <p:scale>
          <a:sx n="100" d="100"/>
          <a:sy n="100" d="100"/>
        </p:scale>
        <p:origin x="-1254" y="-6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180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0E5DEF-305C-4654-A2C3-CA60F55E85EF}" type="datetimeFigureOut">
              <a:rPr lang="en-US" smtClean="0"/>
              <a:pPr/>
              <a:t>7/11/2018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747F37-FF1C-480A-AD32-7E5696CA96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5263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BAC53A-F092-42C8-9364-10E62332E740}" type="datetimeFigureOut">
              <a:rPr lang="en-US" smtClean="0"/>
              <a:pPr/>
              <a:t>7/11/2018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0A437-926C-4CA3-A06C-CCC97DC4BF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27769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0A437-926C-4CA3-A06C-CCC97DC4BFA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0A437-926C-4CA3-A06C-CCC97DC4BFA4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0A437-926C-4CA3-A06C-CCC97DC4BFA4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0A437-926C-4CA3-A06C-CCC97DC4BFA4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0A437-926C-4CA3-A06C-CCC97DC4BFA4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68124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0A437-926C-4CA3-A06C-CCC97DC4BFA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0A437-926C-4CA3-A06C-CCC97DC4BFA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0A437-926C-4CA3-A06C-CCC97DC4BFA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0A437-926C-4CA3-A06C-CCC97DC4BFA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0A437-926C-4CA3-A06C-CCC97DC4BFA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0A437-926C-4CA3-A06C-CCC97DC4BFA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0A437-926C-4CA3-A06C-CCC97DC4BFA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0A437-926C-4CA3-A06C-CCC97DC4BFA4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R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G:\_55906_Brand_Integration\_PPT_Template\R4_20151119\Images\Title_Circuitry_Red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49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White block"/>
          <p:cNvSpPr/>
          <p:nvPr userDrawn="1"/>
        </p:nvSpPr>
        <p:spPr>
          <a:xfrm>
            <a:off x="0" y="5010150"/>
            <a:ext cx="12192000" cy="1847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endParaRPr lang="en-US" sz="2000" b="1" dirty="0" err="1" smtClean="0"/>
          </a:p>
        </p:txBody>
      </p:sp>
      <p:sp>
        <p:nvSpPr>
          <p:cNvPr id="10" name="Text Placeholder 16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411480" y="4143296"/>
            <a:ext cx="7452360" cy="523220"/>
          </a:xfrm>
          <a:effectLst/>
        </p:spPr>
        <p:txBody>
          <a:bodyPr vert="horz" wrap="square" lIns="0" tIns="0" rIns="0" bIns="0" rtlCol="0" anchor="b">
            <a:spAutoFit/>
          </a:bodyPr>
          <a:lstStyle>
            <a:lvl1pPr marL="0" indent="0">
              <a:lnSpc>
                <a:spcPct val="85000"/>
              </a:lnSpc>
              <a:buNone/>
              <a:defRPr lang="en-US" sz="4000" b="1" cap="none" baseline="0" dirty="0" smtClean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marL="0" lvl="0" indent="0"/>
            <a:r>
              <a:rPr lang="en-US" dirty="0" smtClean="0"/>
              <a:t>Presentation Title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1480" y="5628417"/>
            <a:ext cx="7452360" cy="276999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b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11480" y="5199599"/>
            <a:ext cx="7452360" cy="332399"/>
          </a:xfrm>
        </p:spPr>
        <p:txBody>
          <a:bodyPr lIns="0" tIns="0" rIns="0" bIns="0"/>
          <a:lstStyle>
            <a:lvl1pPr marL="0" marR="0" indent="0" algn="l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</a:t>
            </a:r>
            <a:endParaRPr lang="en-US" dirty="0"/>
          </a:p>
        </p:txBody>
      </p:sp>
      <p:sp>
        <p:nvSpPr>
          <p:cNvPr id="17" name="Copyright"/>
          <p:cNvSpPr txBox="1">
            <a:spLocks/>
          </p:cNvSpPr>
          <p:nvPr userDrawn="1"/>
        </p:nvSpPr>
        <p:spPr>
          <a:xfrm>
            <a:off x="411480" y="6629400"/>
            <a:ext cx="4387420" cy="12311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800" dirty="0" smtClean="0">
                <a:solidFill>
                  <a:srgbClr val="4D4D4F"/>
                </a:solidFill>
              </a:rPr>
              <a:t>Broadcom Limited Proprietary and Confidential.  © 2016 Broadcom Limited.  All rights reserved. </a:t>
            </a:r>
            <a:endParaRPr lang="en-US" sz="800" dirty="0">
              <a:solidFill>
                <a:srgbClr val="4D4D4F"/>
              </a:solidFill>
            </a:endParaRPr>
          </a:p>
        </p:txBody>
      </p:sp>
      <p:pic>
        <p:nvPicPr>
          <p:cNvPr id="21" name="BRCM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63051" y="5557209"/>
            <a:ext cx="2676524" cy="362717"/>
          </a:xfrm>
          <a:prstGeom prst="rect">
            <a:avLst/>
          </a:prstGeom>
        </p:spPr>
      </p:pic>
      <p:grpSp>
        <p:nvGrpSpPr>
          <p:cNvPr id="22" name="Two-tone Gray"/>
          <p:cNvGrpSpPr/>
          <p:nvPr userDrawn="1"/>
        </p:nvGrpSpPr>
        <p:grpSpPr>
          <a:xfrm>
            <a:off x="0" y="5010150"/>
            <a:ext cx="12192000" cy="0"/>
            <a:chOff x="0" y="5010150"/>
            <a:chExt cx="12192000" cy="0"/>
          </a:xfrm>
        </p:grpSpPr>
        <p:cxnSp>
          <p:nvCxnSpPr>
            <p:cNvPr id="23" name="Straight Connector 22"/>
            <p:cNvCxnSpPr/>
            <p:nvPr userDrawn="1"/>
          </p:nvCxnSpPr>
          <p:spPr>
            <a:xfrm>
              <a:off x="0" y="5010150"/>
              <a:ext cx="12188952" cy="0"/>
            </a:xfrm>
            <a:prstGeom prst="line">
              <a:avLst/>
            </a:prstGeom>
            <a:ln w="762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 userDrawn="1"/>
          </p:nvCxnSpPr>
          <p:spPr>
            <a:xfrm>
              <a:off x="9622631" y="5010150"/>
              <a:ext cx="2569369" cy="0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1365103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26866351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LOGO">
    <p:bg>
      <p:bgPr>
        <a:gradFill flip="none" rotWithShape="1">
          <a:gsLst>
            <a:gs pos="30000">
              <a:schemeClr val="accent5">
                <a:lumMod val="40000"/>
                <a:lumOff val="60000"/>
                <a:alpha val="50000"/>
              </a:schemeClr>
            </a:gs>
            <a:gs pos="100000">
              <a:schemeClr val="bg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_55906_Brand_Integration\_55998_Broadcom_Limited_Logo\_Final\01_Red-Black\PNG\Broadcom_Ltd_Logo_Red-Black_w-ta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8240" y="2537429"/>
            <a:ext cx="9875520" cy="1783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Two-tone Red"/>
          <p:cNvGrpSpPr/>
          <p:nvPr userDrawn="1"/>
        </p:nvGrpSpPr>
        <p:grpSpPr>
          <a:xfrm>
            <a:off x="0" y="0"/>
            <a:ext cx="12192000" cy="137160"/>
            <a:chOff x="0" y="0"/>
            <a:chExt cx="12192000" cy="13716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137160"/>
            </a:xfrm>
            <a:prstGeom prst="rect">
              <a:avLst/>
            </a:prstGeom>
            <a:solidFill>
              <a:srgbClr val="CC09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</a:pPr>
              <a:endParaRPr lang="en-US" sz="2000" b="1" dirty="0" smtClean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0665070" y="0"/>
              <a:ext cx="1526930" cy="137160"/>
            </a:xfrm>
            <a:prstGeom prst="rect">
              <a:avLst/>
            </a:prstGeom>
            <a:solidFill>
              <a:srgbClr val="AB1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</a:pPr>
              <a:endParaRPr lang="en-US" sz="2000" b="1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xmlns="" val="466721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Red Gradient Block" descr="G:\_55906_Brand_Integration\_PPT_Template\R5_20151208\Images\Title_Red_Gradient_Reversed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992688"/>
            <a:ext cx="12192000" cy="186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16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411480" y="4143296"/>
            <a:ext cx="7452360" cy="523220"/>
          </a:xfrm>
          <a:effectLst/>
        </p:spPr>
        <p:txBody>
          <a:bodyPr vert="horz" wrap="square" lIns="0" tIns="0" rIns="0" bIns="0" rtlCol="0" anchor="b">
            <a:spAutoFit/>
          </a:bodyPr>
          <a:lstStyle>
            <a:lvl1pPr marL="0" indent="0">
              <a:lnSpc>
                <a:spcPct val="85000"/>
              </a:lnSpc>
              <a:buNone/>
              <a:defRPr lang="en-US" sz="4000" b="1" cap="none" baseline="0" dirty="0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marL="0" lvl="0" indent="0"/>
            <a:r>
              <a:rPr lang="en-US" dirty="0" smtClean="0"/>
              <a:t>Presentation Title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1480" y="5628417"/>
            <a:ext cx="7452360" cy="276999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11480" y="5199599"/>
            <a:ext cx="7452360" cy="332399"/>
          </a:xfrm>
        </p:spPr>
        <p:txBody>
          <a:bodyPr lIns="0" tIns="0" rIns="0" bIns="0"/>
          <a:lstStyle>
            <a:lvl1pPr marL="0" marR="0" indent="0" algn="l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</a:t>
            </a:r>
            <a:endParaRPr lang="en-US" dirty="0"/>
          </a:p>
        </p:txBody>
      </p:sp>
      <p:sp>
        <p:nvSpPr>
          <p:cNvPr id="17" name="Copyright"/>
          <p:cNvSpPr txBox="1">
            <a:spLocks/>
          </p:cNvSpPr>
          <p:nvPr userDrawn="1"/>
        </p:nvSpPr>
        <p:spPr>
          <a:xfrm>
            <a:off x="411480" y="6629400"/>
            <a:ext cx="4387420" cy="12311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95000"/>
                  </a:schemeClr>
                </a:solidFill>
              </a:rPr>
              <a:t>Broadcom Limited Proprietary and Confidential.  © 2016 Broadcom Limited.  All rights reserved. </a:t>
            </a:r>
            <a:endParaRPr lang="en-US" sz="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12191999" cy="539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endParaRPr lang="en-US" sz="2000" b="1" dirty="0" err="1" smtClean="0"/>
          </a:p>
        </p:txBody>
      </p:sp>
      <p:pic>
        <p:nvPicPr>
          <p:cNvPr id="1027" name="BRCM Logo" descr="G:\_55906_Brand_Integration\55998_Logo_Update-Refinement\_Final\01_Red-Black\PNG\Broadcom_Ltd_Logo_Red-Black_no-ta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34400" y="457200"/>
            <a:ext cx="3200400" cy="43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Two-tone Gray"/>
          <p:cNvGrpSpPr/>
          <p:nvPr userDrawn="1"/>
        </p:nvGrpSpPr>
        <p:grpSpPr>
          <a:xfrm>
            <a:off x="0" y="5010150"/>
            <a:ext cx="12192000" cy="0"/>
            <a:chOff x="0" y="5010150"/>
            <a:chExt cx="12192000" cy="0"/>
          </a:xfrm>
        </p:grpSpPr>
        <p:cxnSp>
          <p:nvCxnSpPr>
            <p:cNvPr id="18" name="Straight Connector 17"/>
            <p:cNvCxnSpPr/>
            <p:nvPr userDrawn="1"/>
          </p:nvCxnSpPr>
          <p:spPr>
            <a:xfrm>
              <a:off x="0" y="5010150"/>
              <a:ext cx="12188952" cy="0"/>
            </a:xfrm>
            <a:prstGeom prst="line">
              <a:avLst/>
            </a:prstGeom>
            <a:ln w="762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 userDrawn="1"/>
          </p:nvCxnSpPr>
          <p:spPr>
            <a:xfrm>
              <a:off x="9083040" y="5010150"/>
              <a:ext cx="3108960" cy="0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7465520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Circuit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gray circuitry" descr="G:\_55906_Brand_Integration\_PPT_Template\R4_20151119\Images\Title_Circuitry_Gray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" y="0"/>
            <a:ext cx="12190413" cy="420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BRCM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1423" y="4378200"/>
            <a:ext cx="3417878" cy="463184"/>
          </a:xfrm>
          <a:prstGeom prst="rect">
            <a:avLst/>
          </a:prstGeom>
        </p:spPr>
      </p:pic>
      <p:grpSp>
        <p:nvGrpSpPr>
          <p:cNvPr id="14" name="Two-tone Red Rounded"/>
          <p:cNvGrpSpPr/>
          <p:nvPr userDrawn="1"/>
        </p:nvGrpSpPr>
        <p:grpSpPr>
          <a:xfrm>
            <a:off x="0" y="4662176"/>
            <a:ext cx="7653791" cy="0"/>
            <a:chOff x="317625" y="4690751"/>
            <a:chExt cx="7653791" cy="0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317625" y="4690751"/>
              <a:ext cx="7653791" cy="0"/>
            </a:xfrm>
            <a:prstGeom prst="line">
              <a:avLst/>
            </a:prstGeom>
            <a:ln w="762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5667375" y="4690751"/>
              <a:ext cx="2304041" cy="0"/>
            </a:xfrm>
            <a:prstGeom prst="line">
              <a:avLst/>
            </a:prstGeom>
            <a:ln w="76200" cap="rnd">
              <a:solidFill>
                <a:srgbClr val="AB19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 Placeholder 16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411480" y="2578608"/>
            <a:ext cx="7132320" cy="1816100"/>
          </a:xfrm>
          <a:effectLst/>
        </p:spPr>
        <p:txBody>
          <a:bodyPr vert="horz" wrap="square" lIns="0" tIns="0" rIns="0" bIns="0" rtlCol="0" anchor="b">
            <a:noAutofit/>
          </a:bodyPr>
          <a:lstStyle>
            <a:lvl1pPr marL="0" indent="0">
              <a:lnSpc>
                <a:spcPct val="85000"/>
              </a:lnSpc>
              <a:buNone/>
              <a:defRPr lang="en-US" sz="4000" b="1" cap="none" baseline="0" dirty="0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marL="0" lvl="0" indent="0"/>
            <a:r>
              <a:rPr lang="en-US" dirty="0" smtClean="0"/>
              <a:t>Presentation Title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11480" y="4992079"/>
            <a:ext cx="7132320" cy="332399"/>
          </a:xfrm>
        </p:spPr>
        <p:txBody>
          <a:bodyPr lIns="0" tIns="0" rIns="0" bIns="0"/>
          <a:lstStyle>
            <a:lvl1pPr marL="0" marR="0" indent="0" algn="l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1479" y="5420897"/>
            <a:ext cx="7132320" cy="276999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pyright"/>
          <p:cNvSpPr txBox="1">
            <a:spLocks/>
          </p:cNvSpPr>
          <p:nvPr userDrawn="1"/>
        </p:nvSpPr>
        <p:spPr>
          <a:xfrm>
            <a:off x="411480" y="6629400"/>
            <a:ext cx="4387420" cy="12311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800" dirty="0" smtClean="0">
                <a:solidFill>
                  <a:srgbClr val="4D4D4F"/>
                </a:solidFill>
              </a:rPr>
              <a:t>Broadcom Limited</a:t>
            </a:r>
            <a:r>
              <a:rPr lang="en-US" sz="800" baseline="0" dirty="0" smtClean="0">
                <a:solidFill>
                  <a:srgbClr val="4D4D4F"/>
                </a:solidFill>
              </a:rPr>
              <a:t> </a:t>
            </a:r>
            <a:r>
              <a:rPr lang="en-US" sz="800" dirty="0" smtClean="0">
                <a:solidFill>
                  <a:srgbClr val="4D4D4F"/>
                </a:solidFill>
              </a:rPr>
              <a:t>Proprietary and Confidential.  © 2016 Broadcom Limited.  All rights reserved. </a:t>
            </a:r>
            <a:endParaRPr lang="en-US" sz="800" dirty="0">
              <a:solidFill>
                <a:srgbClr val="4D4D4F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2540977" cy="2514600"/>
          </a:xfrm>
          <a:prstGeom prst="rect">
            <a:avLst/>
          </a:prstGeom>
          <a:gradFill flip="none" rotWithShape="1">
            <a:gsLst>
              <a:gs pos="11000">
                <a:schemeClr val="bg1">
                  <a:alpha val="82000"/>
                </a:schemeClr>
              </a:gs>
              <a:gs pos="49000">
                <a:schemeClr val="bg1">
                  <a:alpha val="0"/>
                </a:scheme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endParaRPr lang="en-US" sz="2000" b="1" dirty="0" err="1" smtClean="0"/>
          </a:p>
        </p:txBody>
      </p:sp>
    </p:spTree>
    <p:extLst>
      <p:ext uri="{BB962C8B-B14F-4D97-AF65-F5344CB8AC3E}">
        <p14:creationId xmlns:p14="http://schemas.microsoft.com/office/powerpoint/2010/main" xmlns="" val="3103098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d Gradient Block" descr="G:\_55906_Brand_Integration\_PPT_Template\R5_20151208\Images\Title_Red_Gradient_Reversed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424175"/>
            <a:ext cx="12192000" cy="143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 userDrawn="1"/>
        </p:nvSpPr>
        <p:spPr>
          <a:xfrm flipV="1">
            <a:off x="0" y="0"/>
            <a:ext cx="12192000" cy="219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endParaRPr lang="en-US" sz="2000" b="1" dirty="0" err="1" smtClean="0"/>
          </a:p>
        </p:txBody>
      </p:sp>
      <p:sp>
        <p:nvSpPr>
          <p:cNvPr id="10" name="Text Placeholder 16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411480" y="4701279"/>
            <a:ext cx="8595360" cy="523220"/>
          </a:xfrm>
          <a:effectLst/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914400" rtl="0" eaLnBrk="1" latinLnBrk="0" hangingPunct="1">
              <a:lnSpc>
                <a:spcPct val="85000"/>
              </a:lnSpc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4000" b="1" kern="1200" cap="none" baseline="0" dirty="0" smtClean="0">
                <a:solidFill>
                  <a:schemeClr val="tx1"/>
                </a:solidFill>
                <a:effectLst/>
                <a:latin typeface="+mj-lt"/>
                <a:ea typeface="+mn-ea"/>
                <a:cs typeface="Arial" pitchFamily="34" charset="0"/>
              </a:defRPr>
            </a:lvl1pPr>
          </a:lstStyle>
          <a:p>
            <a:pPr marL="0" lvl="0" indent="0"/>
            <a:r>
              <a:rPr lang="en-US" dirty="0" smtClean="0"/>
              <a:t>Section Title</a:t>
            </a:r>
          </a:p>
        </p:txBody>
      </p:sp>
      <p:sp>
        <p:nvSpPr>
          <p:cNvPr id="11" name="Copyright"/>
          <p:cNvSpPr txBox="1">
            <a:spLocks/>
          </p:cNvSpPr>
          <p:nvPr userDrawn="1"/>
        </p:nvSpPr>
        <p:spPr>
          <a:xfrm>
            <a:off x="411480" y="6629400"/>
            <a:ext cx="4387420" cy="12311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Broadcom Limited Proprietary and Confidential.  © 2016 Broadcom Limited.  All rights reserved. </a:t>
            </a:r>
            <a:endParaRPr lang="en-US" sz="800" dirty="0">
              <a:solidFill>
                <a:schemeClr val="bg1"/>
              </a:solidFill>
            </a:endParaRP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" y="5424175"/>
            <a:ext cx="12192001" cy="0"/>
            <a:chOff x="-1" y="5905500"/>
            <a:chExt cx="12192001" cy="0"/>
          </a:xfrm>
        </p:grpSpPr>
        <p:cxnSp>
          <p:nvCxnSpPr>
            <p:cNvPr id="15" name="Straight Connector 14"/>
            <p:cNvCxnSpPr/>
            <p:nvPr userDrawn="1"/>
          </p:nvCxnSpPr>
          <p:spPr>
            <a:xfrm>
              <a:off x="-1" y="5905500"/>
              <a:ext cx="12192001" cy="0"/>
            </a:xfrm>
            <a:prstGeom prst="line">
              <a:avLst/>
            </a:prstGeom>
            <a:ln w="825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 userDrawn="1"/>
          </p:nvCxnSpPr>
          <p:spPr>
            <a:xfrm>
              <a:off x="9083040" y="5905500"/>
              <a:ext cx="3108960" cy="0"/>
            </a:xfrm>
            <a:prstGeom prst="line">
              <a:avLst/>
            </a:prstGeom>
            <a:ln w="82550" cap="flat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G:\_55906_Brand_Integration\_55998_Broadcom_Limited_Logo\_Final\04_White\PNG\Broadcom_Ltd_Logo_White_no-ta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34400" y="5923396"/>
            <a:ext cx="3200400" cy="43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440500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Circuit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y circuitry" descr="G:\_55906_Brand_Integration\_PPT_Template\R4_20151119\Images\Title_Circuitry_Gray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" y="0"/>
            <a:ext cx="12190413" cy="420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16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411480" y="3408399"/>
            <a:ext cx="8686800" cy="1816100"/>
          </a:xfrm>
          <a:effectLst/>
        </p:spPr>
        <p:txBody>
          <a:bodyPr vert="horz" wrap="square" lIns="0" tIns="0" rIns="0" bIns="0" rtlCol="0" anchor="b">
            <a:noAutofit/>
          </a:bodyPr>
          <a:lstStyle>
            <a:lvl1pPr marL="0" indent="0">
              <a:lnSpc>
                <a:spcPct val="85000"/>
              </a:lnSpc>
              <a:buNone/>
              <a:defRPr lang="en-US" sz="4000" b="1" cap="none" baseline="0" dirty="0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marL="0" lvl="0" indent="0"/>
            <a:r>
              <a:rPr lang="en-US" dirty="0" smtClean="0"/>
              <a:t>Section Title</a:t>
            </a:r>
          </a:p>
        </p:txBody>
      </p:sp>
      <p:sp>
        <p:nvSpPr>
          <p:cNvPr id="8" name="Copyright"/>
          <p:cNvSpPr txBox="1">
            <a:spLocks/>
          </p:cNvSpPr>
          <p:nvPr userDrawn="1"/>
        </p:nvSpPr>
        <p:spPr>
          <a:xfrm>
            <a:off x="411480" y="6629400"/>
            <a:ext cx="4387420" cy="12311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800" dirty="0" smtClean="0">
                <a:solidFill>
                  <a:srgbClr val="4D4D4F"/>
                </a:solidFill>
              </a:rPr>
              <a:t>Broadcom Limited</a:t>
            </a:r>
            <a:r>
              <a:rPr lang="en-US" sz="800" baseline="0" dirty="0" smtClean="0">
                <a:solidFill>
                  <a:srgbClr val="4D4D4F"/>
                </a:solidFill>
              </a:rPr>
              <a:t> </a:t>
            </a:r>
            <a:r>
              <a:rPr lang="en-US" sz="800" dirty="0" smtClean="0">
                <a:solidFill>
                  <a:srgbClr val="4D4D4F"/>
                </a:solidFill>
              </a:rPr>
              <a:t>Proprietary and Confidential.  © 2016 Broadcom Limited.  All rights reserved. </a:t>
            </a:r>
            <a:endParaRPr lang="en-US" sz="800" dirty="0">
              <a:solidFill>
                <a:srgbClr val="4D4D4F"/>
              </a:solidFill>
            </a:endParaRPr>
          </a:p>
        </p:txBody>
      </p:sp>
      <p:grpSp>
        <p:nvGrpSpPr>
          <p:cNvPr id="17" name="Two-tone Red Rouded"/>
          <p:cNvGrpSpPr/>
          <p:nvPr userDrawn="1"/>
        </p:nvGrpSpPr>
        <p:grpSpPr>
          <a:xfrm>
            <a:off x="0" y="5424175"/>
            <a:ext cx="9344025" cy="338449"/>
            <a:chOff x="0" y="4690751"/>
            <a:chExt cx="7971416" cy="0"/>
          </a:xfrm>
        </p:grpSpPr>
        <p:cxnSp>
          <p:nvCxnSpPr>
            <p:cNvPr id="18" name="Straight Connector 17"/>
            <p:cNvCxnSpPr/>
            <p:nvPr/>
          </p:nvCxnSpPr>
          <p:spPr>
            <a:xfrm>
              <a:off x="0" y="4690751"/>
              <a:ext cx="7971416" cy="0"/>
            </a:xfrm>
            <a:prstGeom prst="line">
              <a:avLst/>
            </a:prstGeom>
            <a:ln w="762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667375" y="4690751"/>
              <a:ext cx="2304041" cy="0"/>
            </a:xfrm>
            <a:prstGeom prst="line">
              <a:avLst/>
            </a:prstGeom>
            <a:ln w="76200" cap="rnd">
              <a:solidFill>
                <a:srgbClr val="AB19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BRCM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3125" y="5269924"/>
            <a:ext cx="1990725" cy="269778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2540977" cy="2514600"/>
          </a:xfrm>
          <a:prstGeom prst="rect">
            <a:avLst/>
          </a:prstGeom>
          <a:gradFill flip="none" rotWithShape="1">
            <a:gsLst>
              <a:gs pos="11000">
                <a:schemeClr val="bg1">
                  <a:alpha val="82000"/>
                </a:schemeClr>
              </a:gs>
              <a:gs pos="49000">
                <a:schemeClr val="bg1">
                  <a:alpha val="0"/>
                </a:scheme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endParaRPr lang="en-US" sz="2000" b="1" dirty="0" err="1" smtClean="0"/>
          </a:p>
        </p:txBody>
      </p:sp>
    </p:spTree>
    <p:extLst>
      <p:ext uri="{BB962C8B-B14F-4D97-AF65-F5344CB8AC3E}">
        <p14:creationId xmlns:p14="http://schemas.microsoft.com/office/powerpoint/2010/main" xmlns="" val="9054133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13004" y="1371600"/>
            <a:ext cx="11365992" cy="1479379"/>
          </a:xfrm>
        </p:spPr>
        <p:txBody>
          <a:bodyPr/>
          <a:lstStyle>
            <a:lvl1pPr>
              <a:spcBef>
                <a:spcPts val="1200"/>
              </a:spcBef>
              <a:defRPr sz="2400"/>
            </a:lvl1pPr>
            <a:lvl2pPr marL="514350" indent="-227013">
              <a:buFont typeface="Arial" panose="020B0604020202020204" pitchFamily="34" charset="0"/>
              <a:buChar char="–"/>
              <a:defRPr/>
            </a:lvl2pPr>
            <a:lvl3pPr marL="857250" indent="-228600">
              <a:buFont typeface="Arial" panose="020B0604020202020204" pitchFamily="34" charset="0"/>
              <a:buChar char="–"/>
              <a:defRPr sz="1800"/>
            </a:lvl3pPr>
            <a:lvl4pPr marL="1143000" indent="-228600">
              <a:buFont typeface="Arial" panose="020B0604020202020204" pitchFamily="34" charset="0"/>
              <a:buChar char="–"/>
              <a:defRPr/>
            </a:lvl4pPr>
            <a:lvl5pPr marL="1428750" indent="-228600">
              <a:buFont typeface="Arial" panose="020B0604020202020204" pitchFamily="34" charset="0"/>
              <a:buChar char="–"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13004" y="551311"/>
            <a:ext cx="11365992" cy="36625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52977345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13004" y="1600200"/>
            <a:ext cx="11365992" cy="1507079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 marL="514350" indent="-227013">
              <a:buFont typeface="Arial" panose="020B0604020202020204" pitchFamily="34" charset="0"/>
              <a:buChar char="–"/>
              <a:defRPr/>
            </a:lvl2pPr>
            <a:lvl3pPr marL="857250" indent="-228600">
              <a:buFont typeface="Arial" panose="020B0604020202020204" pitchFamily="34" charset="0"/>
              <a:buChar char="–"/>
              <a:defRPr sz="1800"/>
            </a:lvl3pPr>
            <a:lvl4pPr marL="1143000" indent="-228600">
              <a:buFont typeface="Arial" panose="020B0604020202020204" pitchFamily="34" charset="0"/>
              <a:buChar char="–"/>
              <a:defRPr/>
            </a:lvl4pPr>
            <a:lvl5pPr marL="1428750" indent="-228600">
              <a:buFont typeface="Arial" panose="020B0604020202020204" pitchFamily="34" charset="0"/>
              <a:buChar char="–"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13004" y="551311"/>
            <a:ext cx="11365992" cy="36625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ubtitle"/>
          <p:cNvSpPr>
            <a:spLocks noGrp="1"/>
          </p:cNvSpPr>
          <p:nvPr>
            <p:ph type="body" sz="quarter" idx="12"/>
          </p:nvPr>
        </p:nvSpPr>
        <p:spPr>
          <a:xfrm>
            <a:off x="413004" y="1005840"/>
            <a:ext cx="11365992" cy="332399"/>
          </a:xfrm>
        </p:spPr>
        <p:txBody>
          <a:bodyPr lIns="0" tIns="0" rIns="0" bIns="0"/>
          <a:lstStyle>
            <a:lvl1pPr marL="0" marR="0" indent="0"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2"/>
                </a:solidFill>
                <a:latin typeface="+mj-lt"/>
              </a:defRPr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923971838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11480" y="1371600"/>
            <a:ext cx="5577840" cy="1479379"/>
          </a:xfrm>
        </p:spPr>
        <p:txBody>
          <a:bodyPr/>
          <a:lstStyle>
            <a:lvl1pPr>
              <a:spcBef>
                <a:spcPts val="1200"/>
              </a:spcBef>
              <a:defRPr sz="2400"/>
            </a:lvl1pPr>
            <a:lvl2pPr marL="514350" indent="-227013">
              <a:buFont typeface="Arial" panose="020B0604020202020204" pitchFamily="34" charset="0"/>
              <a:buChar char="–"/>
              <a:defRPr/>
            </a:lvl2pPr>
            <a:lvl3pPr marL="857250" indent="-228600">
              <a:buFont typeface="Arial" panose="020B0604020202020204" pitchFamily="34" charset="0"/>
              <a:buChar char="–"/>
              <a:defRPr sz="1800"/>
            </a:lvl3pPr>
            <a:lvl4pPr marL="1143000" indent="-228600">
              <a:buFont typeface="Arial" panose="020B0604020202020204" pitchFamily="34" charset="0"/>
              <a:buChar char="–"/>
              <a:defRPr/>
            </a:lvl4pPr>
            <a:lvl5pPr marL="1428750" indent="-228600">
              <a:buFont typeface="Arial" panose="020B0604020202020204" pitchFamily="34" charset="0"/>
              <a:buChar char="–"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11480" y="551311"/>
            <a:ext cx="11365992" cy="36625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199632" y="1371600"/>
            <a:ext cx="5577840" cy="1479379"/>
          </a:xfrm>
        </p:spPr>
        <p:txBody>
          <a:bodyPr/>
          <a:lstStyle>
            <a:lvl1pPr>
              <a:spcBef>
                <a:spcPts val="1200"/>
              </a:spcBef>
              <a:defRPr sz="2400"/>
            </a:lvl1pPr>
            <a:lvl2pPr marL="514350" indent="-227013">
              <a:buFont typeface="Arial" panose="020B0604020202020204" pitchFamily="34" charset="0"/>
              <a:buChar char="–"/>
              <a:defRPr/>
            </a:lvl2pPr>
            <a:lvl3pPr marL="857250" indent="-228600">
              <a:buFont typeface="Arial" panose="020B0604020202020204" pitchFamily="34" charset="0"/>
              <a:buChar char="–"/>
              <a:defRPr sz="1800"/>
            </a:lvl3pPr>
            <a:lvl4pPr marL="1143000" indent="-228600">
              <a:buFont typeface="Arial" panose="020B0604020202020204" pitchFamily="34" charset="0"/>
              <a:buChar char="–"/>
              <a:defRPr/>
            </a:lvl4pPr>
            <a:lvl5pPr marL="1428750" indent="-228600">
              <a:buFont typeface="Arial" panose="020B0604020202020204" pitchFamily="34" charset="0"/>
              <a:buChar char="–"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48462922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13004" y="551311"/>
            <a:ext cx="11365992" cy="36625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06408262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413004" y="551311"/>
            <a:ext cx="11365992" cy="36625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3004" y="1371600"/>
            <a:ext cx="11365992" cy="15070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>
            <a:spLocks/>
          </p:cNvSpPr>
          <p:nvPr/>
        </p:nvSpPr>
        <p:spPr>
          <a:xfrm>
            <a:off x="411480" y="6629400"/>
            <a:ext cx="125034" cy="123111"/>
          </a:xfrm>
          <a:prstGeom prst="rect">
            <a:avLst/>
          </a:prstGeom>
        </p:spPr>
        <p:txBody>
          <a:bodyPr vert="horz" wrap="none" lIns="0" tIns="0" rIns="0" bIns="0" rtlCol="0" anchor="ctr" anchorCtr="0">
            <a:spAutoFit/>
          </a:bodyPr>
          <a:lstStyle/>
          <a:p>
            <a:pPr algn="l"/>
            <a:fld id="{33A2A773-C618-4A5E-A908-2C5FB33DF7E5}" type="slidenum">
              <a:rPr lang="en-US" sz="800" smtClean="0">
                <a:solidFill>
                  <a:srgbClr val="4D4D4F"/>
                </a:solidFill>
                <a:cs typeface="Arial" pitchFamily="34" charset="0"/>
              </a:rPr>
              <a:pPr algn="l"/>
              <a:t>‹#›</a:t>
            </a:fld>
            <a:endParaRPr lang="en-US" sz="800" dirty="0" smtClean="0">
              <a:solidFill>
                <a:srgbClr val="4D4D4F"/>
              </a:solidFill>
              <a:cs typeface="Arial" pitchFamily="34" charset="0"/>
            </a:endParaRPr>
          </a:p>
        </p:txBody>
      </p:sp>
      <p:sp>
        <p:nvSpPr>
          <p:cNvPr id="14" name="Copyright"/>
          <p:cNvSpPr txBox="1">
            <a:spLocks/>
          </p:cNvSpPr>
          <p:nvPr/>
        </p:nvSpPr>
        <p:spPr>
          <a:xfrm>
            <a:off x="832766" y="6629400"/>
            <a:ext cx="4387420" cy="12311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800" dirty="0" smtClean="0">
                <a:solidFill>
                  <a:srgbClr val="4D4D4F"/>
                </a:solidFill>
              </a:rPr>
              <a:t>Broadcom Limited Proprietary and Confidential.  © 2016 Broadcom Limited.  All rights reserved. </a:t>
            </a:r>
            <a:endParaRPr lang="en-US" sz="800" dirty="0">
              <a:solidFill>
                <a:srgbClr val="4D4D4F"/>
              </a:solidFill>
            </a:endParaRPr>
          </a:p>
        </p:txBody>
      </p:sp>
      <p:sp>
        <p:nvSpPr>
          <p:cNvPr id="16" name="TextBox 15"/>
          <p:cNvSpPr txBox="1">
            <a:spLocks/>
          </p:cNvSpPr>
          <p:nvPr/>
        </p:nvSpPr>
        <p:spPr>
          <a:xfrm>
            <a:off x="671014" y="6629400"/>
            <a:ext cx="27252" cy="123111"/>
          </a:xfrm>
          <a:prstGeom prst="rect">
            <a:avLst/>
          </a:prstGeom>
        </p:spPr>
        <p:txBody>
          <a:bodyPr vert="horz" wrap="none" lIns="0" tIns="0" rIns="0" bIns="0" rtlCol="0" anchor="ctr" anchorCtr="0">
            <a:spAutoFit/>
          </a:bodyPr>
          <a:lstStyle/>
          <a:p>
            <a:pPr algn="l"/>
            <a:r>
              <a:rPr lang="en-US" sz="800" dirty="0" smtClean="0">
                <a:solidFill>
                  <a:srgbClr val="4D4D4F"/>
                </a:solidFill>
                <a:cs typeface="Arial" pitchFamily="34" charset="0"/>
              </a:rPr>
              <a:t>|</a:t>
            </a:r>
          </a:p>
        </p:txBody>
      </p:sp>
      <p:pic>
        <p:nvPicPr>
          <p:cNvPr id="9" name="BRCM Logo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14000" y="6511510"/>
            <a:ext cx="1511300" cy="204806"/>
          </a:xfrm>
          <a:prstGeom prst="rect">
            <a:avLst/>
          </a:prstGeom>
        </p:spPr>
      </p:pic>
      <p:grpSp>
        <p:nvGrpSpPr>
          <p:cNvPr id="4" name="Two-tone Red"/>
          <p:cNvGrpSpPr/>
          <p:nvPr/>
        </p:nvGrpSpPr>
        <p:grpSpPr>
          <a:xfrm>
            <a:off x="0" y="0"/>
            <a:ext cx="12192000" cy="137160"/>
            <a:chOff x="0" y="0"/>
            <a:chExt cx="12192000" cy="13716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137160"/>
            </a:xfrm>
            <a:prstGeom prst="rect">
              <a:avLst/>
            </a:prstGeom>
            <a:solidFill>
              <a:srgbClr val="CC09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</a:pPr>
              <a:endParaRPr lang="en-US" sz="2000" b="1" dirty="0" err="1" smtClean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0665070" y="0"/>
              <a:ext cx="1526930" cy="137160"/>
            </a:xfrm>
            <a:prstGeom prst="rect">
              <a:avLst/>
            </a:prstGeom>
            <a:solidFill>
              <a:srgbClr val="AB1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</a:pPr>
              <a:endParaRPr lang="en-US" sz="2000" b="1" dirty="0" err="1" smtClean="0"/>
            </a:p>
          </p:txBody>
        </p:sp>
      </p:grpSp>
    </p:spTree>
    <p:extLst>
      <p:ext uri="{BB962C8B-B14F-4D97-AF65-F5344CB8AC3E}">
        <p14:creationId xmlns:p14="http://schemas.microsoft.com/office/powerpoint/2010/main" xmlns="" val="3493762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7" r:id="rId1"/>
    <p:sldLayoutId id="2147484076" r:id="rId2"/>
    <p:sldLayoutId id="2147484068" r:id="rId3"/>
    <p:sldLayoutId id="2147484079" r:id="rId4"/>
    <p:sldLayoutId id="2147484081" r:id="rId5"/>
    <p:sldLayoutId id="2147484034" r:id="rId6"/>
    <p:sldLayoutId id="2147484085" r:id="rId7"/>
    <p:sldLayoutId id="2147484086" r:id="rId8"/>
    <p:sldLayoutId id="2147484082" r:id="rId9"/>
    <p:sldLayoutId id="2147484083" r:id="rId10"/>
    <p:sldLayoutId id="2147484087" r:id="rId11"/>
  </p:sldLayoutIdLst>
  <p:transition spd="med"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marL="0" marR="0" indent="0" algn="l" defTabSz="914400" rtl="0" eaLnBrk="1" latinLnBrk="0" hangingPunct="1">
        <a:lnSpc>
          <a:spcPct val="85000"/>
        </a:lnSpc>
        <a:spcBef>
          <a:spcPct val="0"/>
        </a:spcBef>
        <a:spcAft>
          <a:spcPts val="0"/>
        </a:spcAft>
        <a:buNone/>
        <a:defRPr sz="2800" b="1" kern="1200" cap="none" baseline="0">
          <a:solidFill>
            <a:schemeClr val="tx2"/>
          </a:solidFill>
          <a:latin typeface="+mj-lt"/>
          <a:ea typeface="+mj-ea"/>
          <a:cs typeface="Arial" pitchFamily="34" charset="0"/>
        </a:defRPr>
      </a:lvl1pPr>
    </p:titleStyle>
    <p:bodyStyle>
      <a:lvl1pPr marL="228600" marR="0" indent="-228600" algn="l" defTabSz="914400" rtl="0" eaLnBrk="1" latinLnBrk="0" hangingPunct="1">
        <a:lnSpc>
          <a:spcPct val="90000"/>
        </a:lnSpc>
        <a:spcBef>
          <a:spcPts val="12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514350" marR="0" indent="-227013" algn="l" defTabSz="914400" rtl="0" eaLnBrk="1" latinLnBrk="0" hangingPunct="1">
        <a:lnSpc>
          <a:spcPct val="90000"/>
        </a:lnSpc>
        <a:spcBef>
          <a:spcPts val="4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–"/>
        <a:defRPr sz="2000" b="0" kern="120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857250" marR="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–"/>
        <a:defRPr sz="1600" b="0" kern="120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143000" marR="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–"/>
        <a:defRPr sz="1600" b="0" kern="12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1428750" marR="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–"/>
        <a:defRPr sz="1600" b="0" kern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1"/>
          <p:cNvSpPr txBox="1">
            <a:spLocks/>
          </p:cNvSpPr>
          <p:nvPr/>
        </p:nvSpPr>
        <p:spPr>
          <a:xfrm>
            <a:off x="434340" y="5737348"/>
            <a:ext cx="11018520" cy="332399"/>
          </a:xfrm>
          <a:prstGeom prst="rect">
            <a:avLst/>
          </a:prstGeom>
        </p:spPr>
        <p:txBody>
          <a:bodyPr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Dylan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Bespalko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, Brice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Ivira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						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July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2018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26" y="4733925"/>
            <a:ext cx="11958873" cy="60007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noProof="0" dirty="0" err="1" smtClean="0">
                <a:solidFill>
                  <a:srgbClr val="002060"/>
                </a:solidFill>
                <a:latin typeface="+mj-lt"/>
                <a:ea typeface="+mj-ea"/>
                <a:cs typeface="Arial" pitchFamily="34" charset="0"/>
              </a:rPr>
              <a:t>Realtime</a:t>
            </a:r>
            <a:r>
              <a:rPr lang="en-US" sz="2800" b="1" noProof="0" dirty="0" smtClean="0">
                <a:solidFill>
                  <a:srgbClr val="002060"/>
                </a:solidFill>
                <a:latin typeface="+mj-lt"/>
                <a:ea typeface="+mj-ea"/>
                <a:cs typeface="Arial" pitchFamily="34" charset="0"/>
              </a:rPr>
              <a:t> Frequency Sweep</a:t>
            </a:r>
            <a:endParaRPr lang="en-US" sz="2800" b="1" dirty="0">
              <a:solidFill>
                <a:srgbClr val="002060"/>
              </a:solidFill>
              <a:cs typeface="Arial" pitchFamily="34" charset="0"/>
            </a:endParaRPr>
          </a:p>
          <a:p>
            <a:pPr lvl="0">
              <a:lnSpc>
                <a:spcPct val="85000"/>
              </a:lnSpc>
              <a:spcBef>
                <a:spcPct val="0"/>
              </a:spcBef>
              <a:defRPr/>
            </a:pPr>
            <a:endParaRPr lang="en-US" sz="2800" b="1" dirty="0">
              <a:solidFill>
                <a:srgbClr val="00206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56160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13004" y="152400"/>
            <a:ext cx="11365992" cy="732508"/>
          </a:xfrm>
        </p:spPr>
        <p:txBody>
          <a:bodyPr/>
          <a:lstStyle/>
          <a:p>
            <a:r>
              <a:rPr lang="en-US" dirty="0" smtClean="0"/>
              <a:t>Wideband Signals </a:t>
            </a:r>
            <a:r>
              <a:rPr lang="en-US" dirty="0" smtClean="0"/>
              <a:t>w/ Sample Filter (Q </a:t>
            </a:r>
            <a:r>
              <a:rPr lang="en-US" dirty="0" smtClean="0"/>
              <a:t>(t)= 0</a:t>
            </a:r>
            <a:r>
              <a:rPr lang="en-US" dirty="0" smtClean="0"/>
              <a:t>)</a:t>
            </a:r>
            <a:r>
              <a:rPr lang="en-US" sz="2000" dirty="0" smtClean="0"/>
              <a:t>(#</a:t>
            </a:r>
            <a:r>
              <a:rPr lang="en-US" sz="2000" dirty="0" smtClean="0"/>
              <a:t>fund = </a:t>
            </a:r>
            <a:r>
              <a:rPr lang="en-US" sz="2000" dirty="0" smtClean="0"/>
              <a:t>11, </a:t>
            </a:r>
            <a:r>
              <a:rPr lang="en-US" sz="2000" dirty="0" smtClean="0"/>
              <a:t>#samples = </a:t>
            </a:r>
            <a:r>
              <a:rPr lang="en-US" sz="2000" dirty="0" smtClean="0"/>
              <a:t>2**16)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 rot="16200000">
            <a:off x="-655997" y="1265599"/>
            <a:ext cx="1949196" cy="332399"/>
          </a:xfrm>
        </p:spPr>
        <p:txBody>
          <a:bodyPr/>
          <a:lstStyle/>
          <a:p>
            <a:pPr algn="ctr"/>
            <a:r>
              <a:rPr lang="en-US" dirty="0" smtClean="0"/>
              <a:t>FUND_LO</a:t>
            </a:r>
            <a:endParaRPr lang="en-US" dirty="0"/>
          </a:p>
        </p:txBody>
      </p:sp>
      <p:sp>
        <p:nvSpPr>
          <p:cNvPr id="2053" name="AutoShape 5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5" name="AutoShape 7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7" name="AutoShape 9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9" name="AutoShape 11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1" name="AutoShape 13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Text Placeholder 9"/>
          <p:cNvSpPr>
            <a:spLocks noGrp="1"/>
          </p:cNvSpPr>
          <p:nvPr>
            <p:ph type="body" sz="quarter" idx="12"/>
          </p:nvPr>
        </p:nvSpPr>
        <p:spPr>
          <a:xfrm rot="16200000">
            <a:off x="-655998" y="3355002"/>
            <a:ext cx="1949196" cy="332399"/>
          </a:xfrm>
        </p:spPr>
        <p:txBody>
          <a:bodyPr/>
          <a:lstStyle/>
          <a:p>
            <a:pPr algn="ctr"/>
            <a:r>
              <a:rPr lang="en-US" dirty="0" smtClean="0"/>
              <a:t>FUND_SSB</a:t>
            </a:r>
            <a:endParaRPr lang="en-US" dirty="0"/>
          </a:p>
        </p:txBody>
      </p:sp>
      <p:sp>
        <p:nvSpPr>
          <p:cNvPr id="33" name="Text Placeholder 9"/>
          <p:cNvSpPr>
            <a:spLocks noGrp="1"/>
          </p:cNvSpPr>
          <p:nvPr>
            <p:ph type="body" sz="quarter" idx="12"/>
          </p:nvPr>
        </p:nvSpPr>
        <p:spPr>
          <a:xfrm rot="16200000">
            <a:off x="-655998" y="5488602"/>
            <a:ext cx="1949196" cy="332399"/>
          </a:xfrm>
        </p:spPr>
        <p:txBody>
          <a:bodyPr/>
          <a:lstStyle/>
          <a:p>
            <a:pPr algn="ctr"/>
            <a:r>
              <a:rPr lang="en-US" dirty="0" smtClean="0"/>
              <a:t>FUND_DFT</a:t>
            </a:r>
            <a:endParaRPr lang="en-US" dirty="0"/>
          </a:p>
        </p:txBody>
      </p:sp>
      <p:pic>
        <p:nvPicPr>
          <p:cNvPr id="40" name="Picture 39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1" y="458295"/>
            <a:ext cx="11125198" cy="2241722"/>
          </a:xfrm>
          <a:prstGeom prst="rect">
            <a:avLst/>
          </a:prstGeom>
        </p:spPr>
      </p:pic>
      <p:pic>
        <p:nvPicPr>
          <p:cNvPr id="41" name="Picture 40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3" y="2544271"/>
            <a:ext cx="11125193" cy="2241721"/>
          </a:xfrm>
          <a:prstGeom prst="rect">
            <a:avLst/>
          </a:prstGeom>
        </p:spPr>
      </p:pic>
      <p:pic>
        <p:nvPicPr>
          <p:cNvPr id="42" name="Picture 41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3" y="4615182"/>
            <a:ext cx="11125193" cy="2241721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 flipH="1" flipV="1">
            <a:off x="2895600" y="2895600"/>
            <a:ext cx="2057400" cy="30480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6781800" y="2971800"/>
            <a:ext cx="2438400" cy="30480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572000" y="2743200"/>
            <a:ext cx="2920671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000" dirty="0" smtClean="0"/>
              <a:t>Power Increases with BW</a:t>
            </a:r>
            <a:endParaRPr lang="en-US" sz="2000" dirty="0" smtClean="0"/>
          </a:p>
        </p:txBody>
      </p:sp>
      <p:cxnSp>
        <p:nvCxnSpPr>
          <p:cNvPr id="19" name="Straight Arrow Connector 18"/>
          <p:cNvCxnSpPr/>
          <p:nvPr/>
        </p:nvCxnSpPr>
        <p:spPr>
          <a:xfrm flipH="1" flipV="1">
            <a:off x="3048000" y="4953000"/>
            <a:ext cx="2057400" cy="30480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6934200" y="5029200"/>
            <a:ext cx="2438400" cy="30480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724400" y="4800600"/>
            <a:ext cx="2920671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000" dirty="0" smtClean="0"/>
              <a:t>Power Increases with BW</a:t>
            </a:r>
            <a:endParaRPr lang="en-US" sz="2000" dirty="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13004" y="152400"/>
            <a:ext cx="11365992" cy="732508"/>
          </a:xfrm>
        </p:spPr>
        <p:txBody>
          <a:bodyPr/>
          <a:lstStyle/>
          <a:p>
            <a:r>
              <a:rPr lang="en-US" dirty="0" smtClean="0"/>
              <a:t>Explanation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2053" name="AutoShape 5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5" name="AutoShape 7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7" name="AutoShape 9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9" name="AutoShape 11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1" name="AutoShape 13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AutoShape 5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AutoShape 7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AutoShape 9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AutoShape 11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AutoShape 13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Text Placeholder 9"/>
          <p:cNvSpPr>
            <a:spLocks noGrp="1"/>
          </p:cNvSpPr>
          <p:nvPr>
            <p:ph type="body" sz="quarter" idx="12"/>
          </p:nvPr>
        </p:nvSpPr>
        <p:spPr>
          <a:xfrm rot="16200000">
            <a:off x="-655998" y="3188803"/>
            <a:ext cx="1949196" cy="664797"/>
          </a:xfrm>
        </p:spPr>
        <p:txBody>
          <a:bodyPr/>
          <a:lstStyle/>
          <a:p>
            <a:pPr algn="ctr"/>
            <a:r>
              <a:rPr lang="en-US" dirty="0" smtClean="0"/>
              <a:t>FUND_SSB w/ Filter</a:t>
            </a:r>
            <a:endParaRPr lang="en-US" dirty="0"/>
          </a:p>
        </p:txBody>
      </p:sp>
      <p:sp>
        <p:nvSpPr>
          <p:cNvPr id="53" name="Text Placeholder 9"/>
          <p:cNvSpPr>
            <a:spLocks noGrp="1"/>
          </p:cNvSpPr>
          <p:nvPr>
            <p:ph type="body" sz="quarter" idx="12"/>
          </p:nvPr>
        </p:nvSpPr>
        <p:spPr>
          <a:xfrm rot="16200000">
            <a:off x="-655998" y="5322403"/>
            <a:ext cx="1949196" cy="664797"/>
          </a:xfrm>
        </p:spPr>
        <p:txBody>
          <a:bodyPr/>
          <a:lstStyle/>
          <a:p>
            <a:pPr algn="ctr"/>
            <a:r>
              <a:rPr lang="en-US" dirty="0" smtClean="0"/>
              <a:t>FUND_DFT w/o Filter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413004" y="1005840"/>
            <a:ext cx="11365992" cy="99719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The literature only shows the magnitude response, </a:t>
            </a:r>
            <a:r>
              <a:rPr lang="en-US" dirty="0" smtClean="0"/>
              <a:t>|</a:t>
            </a:r>
            <a:r>
              <a:rPr lang="en-US" dirty="0" smtClean="0"/>
              <a:t>H(f)| of the sampling filter.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For modulated signals </a:t>
            </a:r>
            <a:r>
              <a:rPr lang="en-US" dirty="0" smtClean="0"/>
              <a:t>|</a:t>
            </a:r>
            <a:r>
              <a:rPr lang="en-US" dirty="0" smtClean="0"/>
              <a:t>H(f)|  is not sufficient, you also need to know ∠H(f)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 </a:t>
            </a:r>
            <a:r>
              <a:rPr lang="en-US" b="1" dirty="0" smtClean="0"/>
              <a:t>TODO: Derive the </a:t>
            </a:r>
            <a:r>
              <a:rPr lang="en-US" b="1" dirty="0" smtClean="0"/>
              <a:t>phase </a:t>
            </a:r>
            <a:r>
              <a:rPr lang="en-US" b="1" dirty="0" smtClean="0"/>
              <a:t>response</a:t>
            </a:r>
            <a:r>
              <a:rPr lang="en-US" b="1" dirty="0" smtClean="0"/>
              <a:t> </a:t>
            </a:r>
            <a:r>
              <a:rPr lang="en-US" b="1" dirty="0" smtClean="0"/>
              <a:t>of the digital filter.</a:t>
            </a:r>
            <a:endParaRPr lang="en-US" b="1" dirty="0" smtClean="0"/>
          </a:p>
        </p:txBody>
      </p:sp>
      <p:pic>
        <p:nvPicPr>
          <p:cNvPr id="21" name="Picture 20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3" y="2544271"/>
            <a:ext cx="11125193" cy="2241721"/>
          </a:xfrm>
          <a:prstGeom prst="rect">
            <a:avLst/>
          </a:prstGeom>
        </p:spPr>
      </p:pic>
      <p:pic>
        <p:nvPicPr>
          <p:cNvPr id="22" name="Picture 21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3" y="4615182"/>
            <a:ext cx="11125193" cy="2241721"/>
          </a:xfrm>
          <a:prstGeom prst="rect">
            <a:avLst/>
          </a:prstGeom>
        </p:spPr>
      </p:pic>
      <p:cxnSp>
        <p:nvCxnSpPr>
          <p:cNvPr id="23" name="Straight Arrow Connector 22"/>
          <p:cNvCxnSpPr/>
          <p:nvPr/>
        </p:nvCxnSpPr>
        <p:spPr>
          <a:xfrm flipH="1" flipV="1">
            <a:off x="2895600" y="2895600"/>
            <a:ext cx="2057400" cy="30480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6781800" y="2971800"/>
            <a:ext cx="2438400" cy="30480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572000" y="2743200"/>
            <a:ext cx="2920671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000" dirty="0" smtClean="0"/>
              <a:t>Power Increases with BW</a:t>
            </a:r>
            <a:endParaRPr lang="en-US" sz="2000" dirty="0" smtClean="0"/>
          </a:p>
        </p:txBody>
      </p:sp>
      <p:cxnSp>
        <p:nvCxnSpPr>
          <p:cNvPr id="26" name="Straight Arrow Connector 25"/>
          <p:cNvCxnSpPr/>
          <p:nvPr/>
        </p:nvCxnSpPr>
        <p:spPr>
          <a:xfrm flipH="1" flipV="1">
            <a:off x="3048000" y="4953000"/>
            <a:ext cx="2057400" cy="30480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6934200" y="5029200"/>
            <a:ext cx="2438400" cy="30480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724400" y="4800600"/>
            <a:ext cx="2920671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000" dirty="0" smtClean="0"/>
              <a:t>Power Increases with BW</a:t>
            </a:r>
            <a:endParaRPr lang="en-US" sz="2000" dirty="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13004" y="152400"/>
            <a:ext cx="11365992" cy="732508"/>
          </a:xfrm>
        </p:spPr>
        <p:txBody>
          <a:bodyPr/>
          <a:lstStyle/>
          <a:p>
            <a:r>
              <a:rPr lang="en-US" dirty="0" smtClean="0"/>
              <a:t>Wideband Signals for Modulated (Q (t</a:t>
            </a:r>
            <a:r>
              <a:rPr lang="en-US" dirty="0" smtClean="0"/>
              <a:t>)!= </a:t>
            </a:r>
            <a:r>
              <a:rPr lang="en-US" dirty="0" smtClean="0"/>
              <a:t>0</a:t>
            </a:r>
            <a:r>
              <a:rPr lang="en-US" dirty="0" smtClean="0"/>
              <a:t>)</a:t>
            </a:r>
            <a:r>
              <a:rPr lang="en-US" sz="2000" dirty="0" smtClean="0"/>
              <a:t>(#</a:t>
            </a:r>
            <a:r>
              <a:rPr lang="en-US" sz="2000" dirty="0" smtClean="0"/>
              <a:t>fund = </a:t>
            </a:r>
            <a:r>
              <a:rPr lang="en-US" sz="2000" dirty="0" smtClean="0"/>
              <a:t>11, </a:t>
            </a:r>
            <a:r>
              <a:rPr lang="en-US" sz="2000" dirty="0" smtClean="0"/>
              <a:t>#samples = </a:t>
            </a:r>
            <a:r>
              <a:rPr lang="en-US" sz="2000" dirty="0" smtClean="0"/>
              <a:t>2**16)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 rot="16200000">
            <a:off x="-655997" y="1265599"/>
            <a:ext cx="1949196" cy="332399"/>
          </a:xfrm>
        </p:spPr>
        <p:txBody>
          <a:bodyPr/>
          <a:lstStyle/>
          <a:p>
            <a:pPr algn="ctr"/>
            <a:r>
              <a:rPr lang="en-US" dirty="0" smtClean="0"/>
              <a:t>FUND_LO</a:t>
            </a:r>
            <a:endParaRPr lang="en-US" dirty="0"/>
          </a:p>
        </p:txBody>
      </p:sp>
      <p:sp>
        <p:nvSpPr>
          <p:cNvPr id="2053" name="AutoShape 5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5" name="AutoShape 7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7" name="AutoShape 9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9" name="AutoShape 11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1" name="AutoShape 13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Text Placeholder 9"/>
          <p:cNvSpPr>
            <a:spLocks noGrp="1"/>
          </p:cNvSpPr>
          <p:nvPr>
            <p:ph type="body" sz="quarter" idx="12"/>
          </p:nvPr>
        </p:nvSpPr>
        <p:spPr>
          <a:xfrm rot="16200000">
            <a:off x="-655998" y="3355002"/>
            <a:ext cx="1949196" cy="332399"/>
          </a:xfrm>
        </p:spPr>
        <p:txBody>
          <a:bodyPr/>
          <a:lstStyle/>
          <a:p>
            <a:pPr algn="ctr"/>
            <a:r>
              <a:rPr lang="en-US" dirty="0" smtClean="0"/>
              <a:t>FUND_SSB</a:t>
            </a:r>
            <a:endParaRPr lang="en-US" dirty="0"/>
          </a:p>
        </p:txBody>
      </p:sp>
      <p:sp>
        <p:nvSpPr>
          <p:cNvPr id="33" name="Text Placeholder 9"/>
          <p:cNvSpPr>
            <a:spLocks noGrp="1"/>
          </p:cNvSpPr>
          <p:nvPr>
            <p:ph type="body" sz="quarter" idx="12"/>
          </p:nvPr>
        </p:nvSpPr>
        <p:spPr>
          <a:xfrm rot="16200000">
            <a:off x="-655998" y="5488602"/>
            <a:ext cx="1949196" cy="332399"/>
          </a:xfrm>
        </p:spPr>
        <p:txBody>
          <a:bodyPr/>
          <a:lstStyle/>
          <a:p>
            <a:pPr algn="ctr"/>
            <a:r>
              <a:rPr lang="en-US" dirty="0" smtClean="0"/>
              <a:t>FUND_DFT</a:t>
            </a:r>
            <a:endParaRPr lang="en-US" dirty="0"/>
          </a:p>
        </p:txBody>
      </p:sp>
      <p:pic>
        <p:nvPicPr>
          <p:cNvPr id="40" name="Picture 39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1" y="458295"/>
            <a:ext cx="11125198" cy="2241722"/>
          </a:xfrm>
          <a:prstGeom prst="rect">
            <a:avLst/>
          </a:prstGeom>
        </p:spPr>
      </p:pic>
      <p:pic>
        <p:nvPicPr>
          <p:cNvPr id="41" name="Picture 40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2" y="2544271"/>
            <a:ext cx="11125196" cy="2241721"/>
          </a:xfrm>
          <a:prstGeom prst="rect">
            <a:avLst/>
          </a:prstGeom>
        </p:spPr>
      </p:pic>
      <p:pic>
        <p:nvPicPr>
          <p:cNvPr id="42" name="Picture 41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3" y="4615182"/>
            <a:ext cx="11125193" cy="224172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66800" y="2667000"/>
            <a:ext cx="10515600" cy="166199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2000" dirty="0" smtClean="0">
                <a:solidFill>
                  <a:schemeClr val="bg1"/>
                </a:solidFill>
              </a:rPr>
              <a:t>Not Supported</a:t>
            </a:r>
            <a:endParaRPr lang="en-US" sz="12000" dirty="0" smtClean="0">
              <a:solidFill>
                <a:schemeClr val="bg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3200400" y="5410200"/>
            <a:ext cx="2057400" cy="304800"/>
          </a:xfrm>
          <a:prstGeom prst="straightConnector1">
            <a:avLst/>
          </a:prstGeom>
          <a:ln w="127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7010400" y="5410200"/>
            <a:ext cx="2438400" cy="304800"/>
          </a:xfrm>
          <a:prstGeom prst="straightConnector1">
            <a:avLst/>
          </a:prstGeom>
          <a:ln w="127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724400" y="5791200"/>
            <a:ext cx="2920671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000" dirty="0" smtClean="0">
                <a:solidFill>
                  <a:schemeClr val="bg1"/>
                </a:solidFill>
              </a:rPr>
              <a:t>Power Increases with BW</a:t>
            </a:r>
            <a:endParaRPr lang="en-US" sz="20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13004" y="335527"/>
            <a:ext cx="11365992" cy="366254"/>
          </a:xfrm>
        </p:spPr>
        <p:txBody>
          <a:bodyPr/>
          <a:lstStyle/>
          <a:p>
            <a:r>
              <a:rPr lang="en-US" dirty="0" smtClean="0"/>
              <a:t>Conclusions</a:t>
            </a:r>
            <a:endParaRPr lang="en-US" dirty="0" smtClean="0"/>
          </a:p>
        </p:txBody>
      </p:sp>
      <p:sp>
        <p:nvSpPr>
          <p:cNvPr id="2053" name="AutoShape 5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5" name="AutoShape 7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7" name="AutoShape 9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9" name="AutoShape 11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1" name="AutoShape 13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2"/>
          </p:nvPr>
        </p:nvSpPr>
        <p:spPr>
          <a:xfrm>
            <a:off x="413004" y="1005840"/>
            <a:ext cx="11365992" cy="664797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The following frequency sweeps have been implemented.</a:t>
            </a:r>
          </a:p>
          <a:p>
            <a:endParaRPr lang="en-US" dirty="0"/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524000"/>
            <a:ext cx="10506075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13004" y="1600200"/>
            <a:ext cx="11365992" cy="2788456"/>
          </a:xfrm>
        </p:spPr>
        <p:txBody>
          <a:bodyPr/>
          <a:lstStyle/>
          <a:p>
            <a:r>
              <a:rPr lang="en-US" dirty="0" smtClean="0"/>
              <a:t>Implement solution with ability to switch off sampling filter for modulated signals. </a:t>
            </a:r>
          </a:p>
          <a:p>
            <a:r>
              <a:rPr lang="en-US" dirty="0" smtClean="0"/>
              <a:t>Need </a:t>
            </a:r>
            <a:r>
              <a:rPr lang="en-US" dirty="0" smtClean="0"/>
              <a:t>to investigate the phase response of the NRZ sampling filter</a:t>
            </a:r>
            <a:r>
              <a:rPr lang="en-US" dirty="0" smtClean="0"/>
              <a:t>.</a:t>
            </a:r>
            <a:endParaRPr lang="en-US" dirty="0" smtClean="0"/>
          </a:p>
          <a:p>
            <a:pPr marL="742950" lvl="1" indent="-457200">
              <a:buFont typeface="+mj-lt"/>
              <a:buAutoNum type="arabicPeriod"/>
            </a:pPr>
            <a:r>
              <a:rPr lang="en-US" dirty="0" smtClean="0"/>
              <a:t>Create Digital signal (</a:t>
            </a:r>
            <a:r>
              <a:rPr lang="en-US" dirty="0" err="1" smtClean="0"/>
              <a:t>eg</a:t>
            </a:r>
            <a:r>
              <a:rPr lang="en-US" dirty="0" smtClean="0"/>
              <a:t>. 16-bit QAM)</a:t>
            </a:r>
          </a:p>
          <a:p>
            <a:pPr marL="742950" lvl="1" indent="-457200">
              <a:buFont typeface="+mj-lt"/>
              <a:buAutoNum type="arabicPeriod"/>
            </a:pPr>
            <a:r>
              <a:rPr lang="en-US" dirty="0" smtClean="0"/>
              <a:t>Encode the signal using NRZ (or other)</a:t>
            </a:r>
          </a:p>
          <a:p>
            <a:pPr marL="742950" lvl="1" indent="-457200">
              <a:buFont typeface="+mj-lt"/>
              <a:buAutoNum type="arabicPeriod"/>
            </a:pPr>
            <a:r>
              <a:rPr lang="en-US" dirty="0" smtClean="0"/>
              <a:t>Calculate the |H(f)| and </a:t>
            </a:r>
            <a:r>
              <a:rPr lang="en-US" dirty="0" smtClean="0"/>
              <a:t>∠H(f</a:t>
            </a:r>
            <a:r>
              <a:rPr lang="en-US" dirty="0" smtClean="0"/>
              <a:t>)</a:t>
            </a:r>
          </a:p>
          <a:p>
            <a:pPr marL="742950" lvl="1" indent="-457200">
              <a:buFont typeface="+mj-lt"/>
              <a:buAutoNum type="arabicPeriod"/>
            </a:pPr>
            <a:r>
              <a:rPr lang="en-US" dirty="0" smtClean="0"/>
              <a:t>Export IQ File</a:t>
            </a:r>
          </a:p>
          <a:p>
            <a:pPr marL="742950" lvl="1" indent="-457200">
              <a:buFont typeface="+mj-lt"/>
              <a:buAutoNum type="arabicPeriod"/>
            </a:pPr>
            <a:r>
              <a:rPr lang="en-US" dirty="0" smtClean="0"/>
              <a:t>Export Sampling Filter </a:t>
            </a:r>
            <a:r>
              <a:rPr lang="en-US" dirty="0" err="1" smtClean="0"/>
              <a:t>Reponse</a:t>
            </a:r>
            <a:endParaRPr lang="en-US" dirty="0" smtClean="0"/>
          </a:p>
          <a:p>
            <a:pPr marL="742950" lvl="1" indent="-457200">
              <a:buFont typeface="+mj-lt"/>
              <a:buAutoNum type="arabicPeriod"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4200" y="2514600"/>
            <a:ext cx="3639671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15097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13004" y="1371600"/>
            <a:ext cx="11365992" cy="4376583"/>
          </a:xfrm>
        </p:spPr>
        <p:txBody>
          <a:bodyPr/>
          <a:lstStyle/>
          <a:p>
            <a:r>
              <a:rPr lang="en-US" sz="1800" dirty="0" smtClean="0"/>
              <a:t>Background</a:t>
            </a:r>
          </a:p>
          <a:p>
            <a:r>
              <a:rPr lang="en-US" sz="1800" dirty="0" smtClean="0"/>
              <a:t>Theory</a:t>
            </a:r>
          </a:p>
          <a:p>
            <a:pPr lvl="1"/>
            <a:r>
              <a:rPr lang="en-US" sz="1800" dirty="0" smtClean="0"/>
              <a:t>Double Sideband (FUND_DSB)</a:t>
            </a:r>
          </a:p>
          <a:p>
            <a:pPr lvl="1"/>
            <a:r>
              <a:rPr lang="en-US" sz="1800" dirty="0" smtClean="0"/>
              <a:t>Single Sideband (FUND_SSB)</a:t>
            </a:r>
          </a:p>
          <a:p>
            <a:pPr lvl="1"/>
            <a:r>
              <a:rPr lang="en-US" sz="1800" dirty="0" smtClean="0"/>
              <a:t>Discrete Fourier Transform (FUND_DFT</a:t>
            </a:r>
            <a:r>
              <a:rPr lang="en-US" sz="1800" dirty="0" smtClean="0"/>
              <a:t>)</a:t>
            </a:r>
            <a:endParaRPr lang="en-US" sz="1800" dirty="0" smtClean="0"/>
          </a:p>
          <a:p>
            <a:r>
              <a:rPr lang="en-US" sz="1800" dirty="0" smtClean="0"/>
              <a:t>Narrowband Signals for CW and Pulsed (#samples = 101)</a:t>
            </a:r>
          </a:p>
          <a:p>
            <a:r>
              <a:rPr lang="en-US" sz="1800" dirty="0" smtClean="0"/>
              <a:t>Wideband Signals for CW and Pulsed </a:t>
            </a:r>
            <a:r>
              <a:rPr lang="en-US" sz="1800" dirty="0" smtClean="0"/>
              <a:t>(#samples = </a:t>
            </a:r>
            <a:r>
              <a:rPr lang="en-US" sz="1800" dirty="0" smtClean="0"/>
              <a:t>2^16)</a:t>
            </a:r>
            <a:endParaRPr lang="en-US" sz="1800" dirty="0" smtClean="0"/>
          </a:p>
          <a:p>
            <a:r>
              <a:rPr lang="en-US" sz="1800" dirty="0" smtClean="0"/>
              <a:t>Bit Encoding of Digital </a:t>
            </a:r>
            <a:r>
              <a:rPr lang="en-US" sz="1800" dirty="0" smtClean="0"/>
              <a:t>Signals.</a:t>
            </a:r>
            <a:endParaRPr lang="en-US" sz="1800" smtClean="0"/>
          </a:p>
          <a:p>
            <a:r>
              <a:rPr lang="en-US" sz="1800" smtClean="0"/>
              <a:t>Wideband </a:t>
            </a:r>
            <a:r>
              <a:rPr lang="en-US" sz="1800" dirty="0" smtClean="0"/>
              <a:t>Signals for </a:t>
            </a:r>
            <a:r>
              <a:rPr lang="en-US" sz="1800" dirty="0" smtClean="0"/>
              <a:t>Modulated (Q (t)= 0)(#</a:t>
            </a:r>
            <a:r>
              <a:rPr lang="en-US" sz="1800" dirty="0" smtClean="0"/>
              <a:t>samples = 2^16</a:t>
            </a:r>
            <a:r>
              <a:rPr lang="en-US" sz="1800" dirty="0" smtClean="0"/>
              <a:t>)</a:t>
            </a:r>
          </a:p>
          <a:p>
            <a:r>
              <a:rPr lang="en-US" sz="1800" dirty="0" smtClean="0"/>
              <a:t>Wideband Signals for Modulated (Q (t</a:t>
            </a:r>
            <a:r>
              <a:rPr lang="en-US" sz="1800" dirty="0" smtClean="0"/>
              <a:t>)!= </a:t>
            </a:r>
            <a:r>
              <a:rPr lang="en-US" sz="1800" dirty="0" smtClean="0"/>
              <a:t>0)(#samples = 2^16</a:t>
            </a:r>
            <a:r>
              <a:rPr lang="en-US" sz="1800" dirty="0" smtClean="0"/>
              <a:t>)</a:t>
            </a:r>
          </a:p>
          <a:p>
            <a:r>
              <a:rPr lang="en-US" sz="1800" dirty="0" smtClean="0"/>
              <a:t> </a:t>
            </a:r>
            <a:r>
              <a:rPr lang="en-US" sz="1800" dirty="0" smtClean="0"/>
              <a:t>Conclusions</a:t>
            </a:r>
          </a:p>
          <a:p>
            <a:r>
              <a:rPr lang="en-US" sz="1800" dirty="0" smtClean="0"/>
              <a:t>Next Steps</a:t>
            </a:r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Backround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13004" y="1371600"/>
            <a:ext cx="11365992" cy="5197320"/>
          </a:xfrm>
        </p:spPr>
        <p:txBody>
          <a:bodyPr/>
          <a:lstStyle/>
          <a:p>
            <a:r>
              <a:rPr lang="en-US" dirty="0" smtClean="0"/>
              <a:t>Every modulator/demodulator in a super-heterodyne radio consists of 3 signals:</a:t>
            </a:r>
          </a:p>
          <a:p>
            <a:pPr lvl="1"/>
            <a:r>
              <a:rPr lang="en-US" dirty="0" smtClean="0"/>
              <a:t>Local oscillator (LO).</a:t>
            </a:r>
          </a:p>
          <a:p>
            <a:pPr lvl="1"/>
            <a:r>
              <a:rPr lang="en-US" dirty="0" smtClean="0"/>
              <a:t>In-Phase (I)</a:t>
            </a:r>
          </a:p>
          <a:p>
            <a:pPr lvl="1"/>
            <a:r>
              <a:rPr lang="en-US" dirty="0" err="1" smtClean="0"/>
              <a:t>Quadrature</a:t>
            </a:r>
            <a:r>
              <a:rPr lang="en-US" dirty="0" smtClean="0"/>
              <a:t> (Q)</a:t>
            </a:r>
          </a:p>
          <a:p>
            <a:r>
              <a:rPr lang="en-US" dirty="0" smtClean="0"/>
              <a:t>A Network Analyzer performs steady-state analysis (and unit step response transient analysis) by sweeping the LO while I=1, and Q=0</a:t>
            </a:r>
          </a:p>
          <a:p>
            <a:r>
              <a:rPr lang="en-US" dirty="0" smtClean="0"/>
              <a:t>A Signal Analyzer performs transient analysis by sweeping I and Q. The LO can be swept for scalar measurements (Spectrum Analyzer mode).</a:t>
            </a:r>
          </a:p>
          <a:p>
            <a:r>
              <a:rPr lang="en-US" dirty="0" smtClean="0"/>
              <a:t>The ability to independently control the LO, I, and Q is a phase-coherent manor would be highly desirable in the measurement community.</a:t>
            </a:r>
            <a:endParaRPr lang="en-US" dirty="0" smtClean="0"/>
          </a:p>
          <a:p>
            <a:pPr lvl="1"/>
            <a:r>
              <a:rPr lang="en-US" dirty="0" smtClean="0"/>
              <a:t>If this were the case, there would be no difference between a Network Analyzer and a Signal Analyzer architecture.</a:t>
            </a:r>
          </a:p>
          <a:p>
            <a:r>
              <a:rPr lang="en-US" dirty="0" smtClean="0"/>
              <a:t>A real-time frequency sweep locks the LO and generates a narrowband frequency sweep with the IQ waveform, avoiding the need for swept LO.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13004" y="1371600"/>
            <a:ext cx="11365992" cy="818686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Theory</a:t>
            </a:r>
            <a:endParaRPr lang="en-US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914400"/>
            <a:ext cx="10934700" cy="561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13004" y="152400"/>
            <a:ext cx="11365992" cy="732508"/>
          </a:xfrm>
        </p:spPr>
        <p:txBody>
          <a:bodyPr/>
          <a:lstStyle/>
          <a:p>
            <a:r>
              <a:rPr lang="en-US" dirty="0" smtClean="0"/>
              <a:t>Narrowband Signals for CW and Pulsed </a:t>
            </a:r>
            <a:r>
              <a:rPr lang="en-US" sz="2000" dirty="0" smtClean="0"/>
              <a:t>(#fund = 11, #samples = 101)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2053" name="AutoShape 5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5" name="AutoShape 7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7" name="AutoShape 9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9" name="AutoShape 11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1" name="AutoShape 13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" name="Picture 39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457200"/>
            <a:ext cx="11125200" cy="2243914"/>
          </a:xfrm>
          <a:prstGeom prst="rect">
            <a:avLst/>
          </a:prstGeom>
        </p:spPr>
      </p:pic>
      <p:pic>
        <p:nvPicPr>
          <p:cNvPr id="41" name="Picture 40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2543175"/>
            <a:ext cx="11125200" cy="2243913"/>
          </a:xfrm>
          <a:prstGeom prst="rect">
            <a:avLst/>
          </a:prstGeom>
        </p:spPr>
      </p:pic>
      <p:pic>
        <p:nvPicPr>
          <p:cNvPr id="42" name="Picture 41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" y="4614086"/>
            <a:ext cx="11125200" cy="2243913"/>
          </a:xfrm>
          <a:prstGeom prst="rect">
            <a:avLst/>
          </a:prstGeom>
        </p:spPr>
      </p:pic>
      <p:sp>
        <p:nvSpPr>
          <p:cNvPr id="46" name="AutoShape 5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AutoShape 7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AutoShape 9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AutoShape 11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AutoShape 13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Text Placeholder 9"/>
          <p:cNvSpPr>
            <a:spLocks noGrp="1"/>
          </p:cNvSpPr>
          <p:nvPr>
            <p:ph type="body" sz="quarter" idx="12"/>
          </p:nvPr>
        </p:nvSpPr>
        <p:spPr>
          <a:xfrm rot="16200000">
            <a:off x="-655997" y="1265599"/>
            <a:ext cx="1949196" cy="332399"/>
          </a:xfrm>
        </p:spPr>
        <p:txBody>
          <a:bodyPr/>
          <a:lstStyle/>
          <a:p>
            <a:pPr algn="ctr"/>
            <a:r>
              <a:rPr lang="en-US" dirty="0" smtClean="0"/>
              <a:t>FUND_DSB</a:t>
            </a:r>
            <a:endParaRPr lang="en-US" dirty="0"/>
          </a:p>
        </p:txBody>
      </p:sp>
      <p:sp>
        <p:nvSpPr>
          <p:cNvPr id="52" name="Text Placeholder 9"/>
          <p:cNvSpPr>
            <a:spLocks noGrp="1"/>
          </p:cNvSpPr>
          <p:nvPr>
            <p:ph type="body" sz="quarter" idx="12"/>
          </p:nvPr>
        </p:nvSpPr>
        <p:spPr>
          <a:xfrm rot="16200000">
            <a:off x="-655998" y="3355002"/>
            <a:ext cx="1949196" cy="332399"/>
          </a:xfrm>
        </p:spPr>
        <p:txBody>
          <a:bodyPr/>
          <a:lstStyle/>
          <a:p>
            <a:pPr algn="ctr"/>
            <a:r>
              <a:rPr lang="en-US" dirty="0" smtClean="0"/>
              <a:t>FUND_SSB</a:t>
            </a:r>
            <a:endParaRPr lang="en-US" dirty="0"/>
          </a:p>
        </p:txBody>
      </p:sp>
      <p:sp>
        <p:nvSpPr>
          <p:cNvPr id="53" name="Text Placeholder 9"/>
          <p:cNvSpPr>
            <a:spLocks noGrp="1"/>
          </p:cNvSpPr>
          <p:nvPr>
            <p:ph type="body" sz="quarter" idx="12"/>
          </p:nvPr>
        </p:nvSpPr>
        <p:spPr>
          <a:xfrm rot="16200000">
            <a:off x="-655998" y="5488602"/>
            <a:ext cx="1949196" cy="332399"/>
          </a:xfrm>
        </p:spPr>
        <p:txBody>
          <a:bodyPr/>
          <a:lstStyle/>
          <a:p>
            <a:pPr algn="ctr"/>
            <a:r>
              <a:rPr lang="en-US" dirty="0" smtClean="0"/>
              <a:t>FUND_DFT</a:t>
            </a:r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13004" y="152400"/>
            <a:ext cx="11365992" cy="732508"/>
          </a:xfrm>
        </p:spPr>
        <p:txBody>
          <a:bodyPr/>
          <a:lstStyle/>
          <a:p>
            <a:r>
              <a:rPr lang="en-US" dirty="0" smtClean="0"/>
              <a:t>Wideband Signals for CW and </a:t>
            </a:r>
            <a:r>
              <a:rPr lang="en-US" dirty="0" smtClean="0"/>
              <a:t>Pulsed </a:t>
            </a:r>
            <a:r>
              <a:rPr lang="en-US" sz="2000" dirty="0" smtClean="0"/>
              <a:t>(#</a:t>
            </a:r>
            <a:r>
              <a:rPr lang="en-US" sz="2000" dirty="0" smtClean="0"/>
              <a:t>fund = </a:t>
            </a:r>
            <a:r>
              <a:rPr lang="en-US" sz="2000" dirty="0" smtClean="0"/>
              <a:t>100, </a:t>
            </a:r>
            <a:r>
              <a:rPr lang="en-US" sz="2000" dirty="0" smtClean="0"/>
              <a:t>#samples = </a:t>
            </a:r>
            <a:r>
              <a:rPr lang="en-US" sz="2000" dirty="0" smtClean="0"/>
              <a:t>2**16)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2053" name="AutoShape 5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5" name="AutoShape 7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7" name="AutoShape 9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9" name="AutoShape 11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1" name="AutoShape 13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" name="Picture 39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457200"/>
            <a:ext cx="11125200" cy="2243913"/>
          </a:xfrm>
          <a:prstGeom prst="rect">
            <a:avLst/>
          </a:prstGeom>
        </p:spPr>
      </p:pic>
      <p:pic>
        <p:nvPicPr>
          <p:cNvPr id="41" name="Picture 40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2" y="2543175"/>
            <a:ext cx="11125196" cy="2243913"/>
          </a:xfrm>
          <a:prstGeom prst="rect">
            <a:avLst/>
          </a:prstGeom>
        </p:spPr>
      </p:pic>
      <p:pic>
        <p:nvPicPr>
          <p:cNvPr id="42" name="Picture 41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2" y="4614086"/>
            <a:ext cx="11125196" cy="2243913"/>
          </a:xfrm>
          <a:prstGeom prst="rect">
            <a:avLst/>
          </a:prstGeom>
        </p:spPr>
      </p:pic>
      <p:sp>
        <p:nvSpPr>
          <p:cNvPr id="17" name="Text Placeholder 9"/>
          <p:cNvSpPr>
            <a:spLocks noGrp="1"/>
          </p:cNvSpPr>
          <p:nvPr>
            <p:ph type="body" sz="quarter" idx="12"/>
          </p:nvPr>
        </p:nvSpPr>
        <p:spPr>
          <a:xfrm rot="16200000">
            <a:off x="-655997" y="1265599"/>
            <a:ext cx="1949196" cy="332399"/>
          </a:xfrm>
        </p:spPr>
        <p:txBody>
          <a:bodyPr/>
          <a:lstStyle/>
          <a:p>
            <a:pPr algn="ctr"/>
            <a:r>
              <a:rPr lang="en-US" dirty="0" smtClean="0"/>
              <a:t>FUND_DSB</a:t>
            </a:r>
            <a:endParaRPr lang="en-US" dirty="0"/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12"/>
          </p:nvPr>
        </p:nvSpPr>
        <p:spPr>
          <a:xfrm rot="16200000">
            <a:off x="-655998" y="3355002"/>
            <a:ext cx="1949196" cy="332399"/>
          </a:xfrm>
        </p:spPr>
        <p:txBody>
          <a:bodyPr/>
          <a:lstStyle/>
          <a:p>
            <a:pPr algn="ctr"/>
            <a:r>
              <a:rPr lang="en-US" dirty="0" smtClean="0"/>
              <a:t>FUND_SSB</a:t>
            </a:r>
            <a:endParaRPr lang="en-US" dirty="0"/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2"/>
          </p:nvPr>
        </p:nvSpPr>
        <p:spPr>
          <a:xfrm rot="16200000">
            <a:off x="-655998" y="5488602"/>
            <a:ext cx="1949196" cy="332399"/>
          </a:xfrm>
        </p:spPr>
        <p:txBody>
          <a:bodyPr/>
          <a:lstStyle/>
          <a:p>
            <a:pPr algn="ctr"/>
            <a:r>
              <a:rPr lang="en-US" dirty="0" smtClean="0"/>
              <a:t>FUND_DFT</a:t>
            </a:r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13004" y="152400"/>
            <a:ext cx="11365992" cy="732508"/>
          </a:xfrm>
        </p:spPr>
        <p:txBody>
          <a:bodyPr/>
          <a:lstStyle/>
          <a:p>
            <a:r>
              <a:rPr lang="en-US" dirty="0" smtClean="0"/>
              <a:t>Bit Encoding of Digital Signals.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2053" name="AutoShape 5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5" name="AutoShape 7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7" name="AutoShape 9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9" name="AutoShape 11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1" name="AutoShape 13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" name="Picture 40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2" y="2543175"/>
            <a:ext cx="11125196" cy="2243913"/>
          </a:xfrm>
          <a:prstGeom prst="rect">
            <a:avLst/>
          </a:prstGeom>
        </p:spPr>
      </p:pic>
      <p:pic>
        <p:nvPicPr>
          <p:cNvPr id="42" name="Picture 41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2" y="4614086"/>
            <a:ext cx="11125196" cy="2243913"/>
          </a:xfrm>
          <a:prstGeom prst="rect">
            <a:avLst/>
          </a:prstGeom>
        </p:spPr>
      </p:pic>
      <p:sp>
        <p:nvSpPr>
          <p:cNvPr id="46" name="AutoShape 5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AutoShape 7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AutoShape 9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AutoShape 11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AutoShape 13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Text Placeholder 9"/>
          <p:cNvSpPr>
            <a:spLocks noGrp="1"/>
          </p:cNvSpPr>
          <p:nvPr>
            <p:ph type="body" sz="quarter" idx="12"/>
          </p:nvPr>
        </p:nvSpPr>
        <p:spPr>
          <a:xfrm rot="16200000">
            <a:off x="-655998" y="3188803"/>
            <a:ext cx="1949196" cy="664797"/>
          </a:xfrm>
        </p:spPr>
        <p:txBody>
          <a:bodyPr/>
          <a:lstStyle/>
          <a:p>
            <a:pPr algn="ctr"/>
            <a:r>
              <a:rPr lang="en-US" dirty="0" smtClean="0"/>
              <a:t>FUND_SSB w/ Filter</a:t>
            </a:r>
            <a:endParaRPr lang="en-US" dirty="0"/>
          </a:p>
        </p:txBody>
      </p:sp>
      <p:sp>
        <p:nvSpPr>
          <p:cNvPr id="53" name="Text Placeholder 9"/>
          <p:cNvSpPr>
            <a:spLocks noGrp="1"/>
          </p:cNvSpPr>
          <p:nvPr>
            <p:ph type="body" sz="quarter" idx="12"/>
          </p:nvPr>
        </p:nvSpPr>
        <p:spPr>
          <a:xfrm rot="16200000">
            <a:off x="-655998" y="5322403"/>
            <a:ext cx="1949196" cy="664797"/>
          </a:xfrm>
        </p:spPr>
        <p:txBody>
          <a:bodyPr/>
          <a:lstStyle/>
          <a:p>
            <a:pPr algn="ctr"/>
            <a:r>
              <a:rPr lang="en-US" dirty="0" smtClean="0"/>
              <a:t>FUND_DFT w/o Filter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413004" y="1005840"/>
            <a:ext cx="11365992" cy="1329595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 smtClean="0"/>
              <a:t>The </a:t>
            </a:r>
            <a:r>
              <a:rPr lang="en-US" dirty="0" err="1" smtClean="0"/>
              <a:t>realtime</a:t>
            </a:r>
            <a:r>
              <a:rPr lang="en-US" dirty="0" smtClean="0"/>
              <a:t> frequency sweep is performed using a digital filter to synthesis the entire IQ waveform before it is uploaded.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 smtClean="0"/>
              <a:t>A sampled waveform cannot exceed the BW of the 1/</a:t>
            </a:r>
            <a:r>
              <a:rPr lang="en-US" dirty="0" err="1" smtClean="0"/>
              <a:t>t_step</a:t>
            </a:r>
            <a:r>
              <a:rPr lang="en-US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 smtClean="0"/>
              <a:t>There is an additional digital filter roll-off that can be compensated for </a:t>
            </a:r>
            <a:r>
              <a:rPr lang="en-US" b="1" dirty="0" smtClean="0"/>
              <a:t>CW signals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13004" y="152400"/>
            <a:ext cx="11365992" cy="732508"/>
          </a:xfrm>
        </p:spPr>
        <p:txBody>
          <a:bodyPr/>
          <a:lstStyle/>
          <a:p>
            <a:r>
              <a:rPr lang="en-US" dirty="0" smtClean="0"/>
              <a:t>Bit Encoding of Digital Signals.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2053" name="AutoShape 5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5" name="AutoShape 7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7" name="AutoShape 9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9" name="AutoShape 11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1" name="AutoShape 13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AutoShape 5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AutoShape 7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AutoShape 9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AutoShape 11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AutoShape 13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413004" y="1005840"/>
            <a:ext cx="11365992" cy="99719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Basic sampling is done using Non-Return-to-Zero (NRZ) line coding.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 You could combine NRZ with Bi-Phase to sweep both the 1</a:t>
            </a:r>
            <a:r>
              <a:rPr lang="en-US" b="1" baseline="30000" dirty="0" smtClean="0"/>
              <a:t>st</a:t>
            </a:r>
            <a:r>
              <a:rPr lang="en-US" b="1" dirty="0" smtClean="0"/>
              <a:t> and 2</a:t>
            </a:r>
            <a:r>
              <a:rPr lang="en-US" b="1" baseline="30000" dirty="0" smtClean="0"/>
              <a:t>nd</a:t>
            </a:r>
            <a:r>
              <a:rPr lang="en-US" b="1" dirty="0" smtClean="0"/>
              <a:t> </a:t>
            </a:r>
            <a:r>
              <a:rPr lang="en-US" b="1" dirty="0" err="1" smtClean="0"/>
              <a:t>Nyquist</a:t>
            </a:r>
            <a:r>
              <a:rPr lang="en-US" b="1" dirty="0" smtClean="0"/>
              <a:t> region.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2514600"/>
            <a:ext cx="6019800" cy="38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1" y="2420137"/>
            <a:ext cx="5333999" cy="407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13004" y="152400"/>
            <a:ext cx="11365992" cy="732508"/>
          </a:xfrm>
        </p:spPr>
        <p:txBody>
          <a:bodyPr/>
          <a:lstStyle/>
          <a:p>
            <a:r>
              <a:rPr lang="en-US" dirty="0" smtClean="0"/>
              <a:t>Wideband Signals </a:t>
            </a:r>
            <a:r>
              <a:rPr lang="en-US" dirty="0" smtClean="0"/>
              <a:t>w/o Sample Filter (Q </a:t>
            </a:r>
            <a:r>
              <a:rPr lang="en-US" dirty="0" smtClean="0"/>
              <a:t>(t)= 0</a:t>
            </a:r>
            <a:r>
              <a:rPr lang="en-US" dirty="0" smtClean="0"/>
              <a:t>)</a:t>
            </a:r>
            <a:r>
              <a:rPr lang="en-US" sz="2000" dirty="0" smtClean="0"/>
              <a:t>(#</a:t>
            </a:r>
            <a:r>
              <a:rPr lang="en-US" sz="2000" dirty="0" smtClean="0"/>
              <a:t>fund = </a:t>
            </a:r>
            <a:r>
              <a:rPr lang="en-US" sz="2000" dirty="0" smtClean="0"/>
              <a:t>11, </a:t>
            </a:r>
            <a:r>
              <a:rPr lang="en-US" sz="2000" dirty="0" smtClean="0"/>
              <a:t>#samples = </a:t>
            </a:r>
            <a:r>
              <a:rPr lang="en-US" sz="2000" dirty="0" smtClean="0"/>
              <a:t>2**16)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 rot="16200000">
            <a:off x="-655997" y="1265599"/>
            <a:ext cx="1949196" cy="332399"/>
          </a:xfrm>
        </p:spPr>
        <p:txBody>
          <a:bodyPr/>
          <a:lstStyle/>
          <a:p>
            <a:pPr algn="ctr"/>
            <a:r>
              <a:rPr lang="en-US" dirty="0" smtClean="0"/>
              <a:t>FUND_LO</a:t>
            </a:r>
            <a:endParaRPr lang="en-US" dirty="0"/>
          </a:p>
        </p:txBody>
      </p:sp>
      <p:sp>
        <p:nvSpPr>
          <p:cNvPr id="2053" name="AutoShape 5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5" name="AutoShape 7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7" name="AutoShape 9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9" name="AutoShape 11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1" name="AutoShape 13" descr="data:image/png;base64,iVBORw0KGgoAAAANSUhEUgAABCUAAAF6CAYAAAAu6OIXAAAABHNCSVQICAgIfAhkiAAAAAlwSFlz%0AAAALEgAACxIB0t1+/AAAIABJREFUeJzsvdmTHEl6J/Zz97gzswpH9QF0T89M3zPTw+kLPRyK5K6k%0A0WqN4q70oheZ0Yz/gZ7mSaZHmtFsOMYnmijTwQfaSiuazJbkcskZTrN3NeRcuPqcPtENNO6jAFRl%0AZmSc7q4Hj4iMrCoUkBGRyPSG/14AJIDML72++Pz7ft9FpJQSBgYGBgYGBgYGBgYGBgYGBvcZdNkC%0AGBgYGBgYGBgYGBgYGBgYPJgwpISBgYGBgYGBgYGBgYGBgcFSYEgJAwMDAwMDAwMDAwMDAwODpcCQ%0AEgYGBgYGBgYGBgYGBgYGBkuBISUMDAwMDAwMDAwMDAwMDAyWAkNKGBgYGBgYGBgYGBgYGBgYLAWG%0AlDAwMDAwMDAwMDAwMDAwMFgKDClhYGBgYGBgYGBgYGBgYGCwFBhSwsDAwMDAwMDAwMDAwMDAYCkw%0ApISBgYGBgYGBgYGBgYGBgcFSYEgJAwMDAwMDAwMDAwMDAwODpcBatgBtcPny5WWLMDc2Njawubm5%0AbDEMDDqF0WuDLyqMbht8EWH02uCLCqPbBl9U6KjbR48eved/ayolDAwMDAwMDAwMDAwMDAwMlgJD%0AShgYGBgYGBgYGBgYGBgYGCwFhpQwMDAwMDAwMDAwMDAwMDBYCgwpYWBgYGBgYGBgYGBgYGBgsBQY%0AUsLAwMDAwMDAwMDAwMDAwGApMKSEgYGBgYGBgYGBgYGBgYHBUmBICQMDAwMDAwMDAwMDAwMDg6XA%0AkBIGBgYGBgYGBgYGBgYGBgZLgSElDAwMDAwMDAwMDAwMDAwMlgJDShgYGBgYGBgYGBgYGBgYGCwF%0AhpQwMDAwMDAwMDAwMDAwMDBYCgwpYbAvklzg2jhdthgGBgYGBgYGBgYGBgaNMUw4tqJ82WIY7AFD%0AShjsix9+soX/8T+cAxdy2aLMhV9dn+D8VrJsMeZCLiT+7PR1jBK+bFHmwsXtBP/+vavLFmNu/MfP%0AtvHBjcmyxZgLGZf4v9+5gTgXyxZlLnx2K8bfn9lathhz443PtvHR9fGyxZgLSS7wb96+gZTrpSOf%0A3IzwHz/bXrYYc+Pvz2zh7O142WLMhSgT+N9//jlyze71D25M8JNzw2WLMTd++MltXNjWyx8ZJxz/%0A5u0b2vl+71+f4Cef3ly2GHPj/33vpnY6EmUC/+msfjb7fz1xFT/42eVli2GwBwwpYbAvtuMcUS60%0Ac17+l+NX8W/f3Vy2GHPh860Ef/nBLbxzNVy2KHPh9U+38f03zixbjLnx52/fwA8/1itQPnMzwr99%0A9ybeu6YXmfLjT7fwf5y6vmwx5sb/efo6/vLdK8sWYy58cCPCX7x3Ex/eiJYtylz44Sdb+LM39dOR%0A/+3kNbz+qV6O+bvXQvzZ8Qv49JZeZMp/+Og2/vwtvXRESok/PX4Nb2hGuJ2+EuIv3ruJ85oFyn/5%0AwS386U/PLVuMuZDkAn/+9g389PPRskWZC7+8OMIf/+wKro70qqbejjm2Y72Sfw8KDClhsC/SgoxI%0AuV6kRJwJJJplk8vMZqYZAZRyAS6hXUYl47LSb12Q8PJ51E23JTLNZAaANBdINbUjutnsNJfINJNZ%0ASiWzbnKnGtsR3fQ6FxIS0E5HMl3tCJfa6XWpG7r5flGmzlm3yk1d/ZEHAYaUMNgXaa6p8yL0Czin%0AjqKR+35Ax4sp0/SsMy61I66klMiEfkFQ5eBqJncqhHZnnQtAQsP7UVMd0ZsA0lNu3c474/oRyUlh%0APxLN7EhJouhGpqRcVAkeg9WCISUM9kUmNGXLc1kRKrog0zR7NQ2C9JJbx4spLZ5H3RxFHbP3uQCE%0ABJJcrzLPUqd1c3DTXCIXUiviSke9BqZya2f/NLTZ0yy4Zs+jpv6I1pUSmul2lbTU0NfW7awfFBhS%0AwmBfaMuWC6GhE6CngzsNgvSRmwsJIfXT62nlkmZya0hclfYj0dDhqv+qC8rKNp3mF+lcuVT/VRek%0AXBFXQuojd5UF19SO6KbbKZf6te5q2iZdJkl0rErW7awfFBhSwmBf6HgxcSGRC71kBjQmgLh+2Xtd%0AS2qzynnRy+mq7IhGzou+mUI9yU0de9h1JNsAfXW7KhfXSEd0nReQ6lolWwScUiPiStdqU32re4V2%0AZ/2gwJASBvtCR6cr19BxAfQNlFMNA+UpkaKPzEBtGKpuOqIh4VY5XJpl3Uy5+P2DroGbzpUSgF5y%0A63qv6xso6zcwXFciWcfnEVA+q24zrh4UGFLCYF9U2SuNHl7dnQCdnHJAz0yQtuWSuuq2hsGbjkEy%0AoK9u6xgo62j7AH2DIB39kWl1h2Z2RNO7Rkf7p+tZ61hJDehrtx8EGFLCYF9UxlKjfsipw6WbE6B3%0AFlyni0n32Qy66Xai4RafahigZpUSZWWHTjYb0DNQ1vF+BDS2IxpWL5X2Qye9BvR8HgHNyU3tnkf9%0AfG0ppZY+64MCQ0oY7Ivq4dWoFFhXg6Mr66yj85Jq2r6hq45kWmev9NKRVNs1bTrqSJm510xHNDxr%0AQM/ZNLrabG1L8zUMlHX0oQBNCaCa7dBJRx4UGFLCYF/oeDHVDaVOw450PGtAz7YTHYNkoEamaOSU%0AA3rqtu4zJXR6HgE9s4W6BpyZtquF9bMjqabtG1MCSB+5yyHngF7PZKXXmt7rOp41oJcdeVBgSAmD%0AfaHzRHQJQKd4Yro7XiOhoamjWHMCdCKutA2CtM5e6SMzoKejCNSr8vSRW0fbB+h51kLKaoi1Ts+k%0ArjZbR92urxPWSe7yrPVbG6sfuVmXVbdn8kGAISUM9kWq4SaLekZCpwn0OjoBgN7ElZC6EVd6Zt10%0A1G19KyX0cxSllFque9SVANK5KmXn71cd+s6KKpMk+sidahpw6vg8Anq2ONZl1UnuBwWGlDDYF6Wx%0A1Cl7X79EdRpAVrUUaJS9AvQMOFNtiSv9CKD6YCmdHNxSVi5nM3CrDj0dxen56nTX6FpNMx0YqZ9e%0A7/z9qkNH2wfoGSjrGnBOZ9PopSM6krKmfWO1YUgJg32hY8Cpa3mWjlnw2UnG+situ47oJLOuJbWZ%0Atg6ufjqiaxa8lFVIvXbe67haU9eAU8fgHtDTjuhKXOk4MBLQszVJV9/vQYEhJQzuCDU0SD+jUx/M%0ApNOQJh3bIHKhZncAesmtK1uuoxMw6yjq8zzqqyP6lYunQk9HUdcgSEcCXNdgorR5XDviSr9AWVdy%0AU0cCCJj613pVm+rpjzwoMKSEwR0xm+HU5+E1F9P9Q/0y0umstXVwNZzkruvzmGkeKOsk88wcIK3k%0A1vuO1ElHUk0rrmbITY1IiTLg1EpHNA04S1lzIbUirnS8a1JN75oHBYaUMLgjdM8C7fz9qkPH7JXu%0ATsDO3686dKymmdERDR0uQC/nRcd2Kl3tSH3+hU4zA0xb5v2DrnKX80Z0eh5nh5xrdNY1vdBzfpE+%0AMuv6PD4osJYtgMHqItXWwAs8QVxEUmh1oepo4NNc4gAYHiGOXnJrejFlucRLpIerebpsUe4ZMwSQ%0ARpssUi7wNPFwW+bGjiwYKZc4DAsHiKWV3LpWAfFc4CXSwyjnyxblnlG3HXo9jwLPER9XZVrIzZYt%0A0j1Bx81rCZd4BDY8QrVar7mzKs/VJDIjXOIFEug1MLdecaVRXPOgwFRKGNwRM4yiTkaHS3ybDvAt%0A2tPqQtWzF1zgWRrgP6NrWumIrsFEkDG8wgY4mGvitUDfSomMS/w6XcPXaaBZoFz2+eojc8oFvk4D%0A/Dpd0+qsZ2dh6BMoH+I2XmED+Jk+LqC27Ru5xG/SNTxLfa3k1rEqL+MSv0Z7OEYHZs7BfcAR4eLX%0A2RpYtmxJ7h26kpsPCvS5kQzuO2YcLo0MfMYlHBDYIFpdqDpmOMuzpoQg18jA69q+gVI39FGRmeBY%0AJ6c8zad2RCu5NRxOrOwILc5an+dR13JxIoj6jT6FEtqWXee5BCEENqhWcuvY4pMKAVtD30/HmTpc%0ASFhS2RGZL1mYOaDrrKgHBYaUMLgj6plvXQwloAyNDQqb6HUxVU6AkBBSD7nVWauLKdfoYtI164Yi%0AmKiCCg0wSwDpc9ZZLkHLYEKjgFPHFYSlHbEI0ariStc2MFLqsz4qom07KS+IHxUo63HgXEiUR6xb%0AQsomVD8iWUM7Uvf9pEbkpo5n/SDBkBIGd0SmaTCR5gJWlZnQ6ULVjy3PaheT0CmYqMmq04A6Kqa/%0ASl2Iq7zuBOjzPOZFmaciN/WRO9W07Nomyo5wneyIhg4uFxJMKteP6KPWM+ebaDSbprwXdQqUk5k5%0AQHrIDEwDZYdQ7eTe6/erjJQLOIXNlhqRhLq27j4oMKSEwR1RZgcdplfFQa6hEwCo8y7z37rInXIB%0AmygzwjWqlJhdZaqPg1tWStiEapMt1LUqpdRnG/pk77mQKOO1lEttiKuEi2nFlUb9yZmGbWCZmBJA%0AupISutg+YEqy6dRSMNMqo9FZpzU7kmlEXKW87vvpIXfKJawyhOT6VW6quEaPs36QYEiJ+4QbYYb/%0A+R/O4+T5rWWLcs8oL6aeTbUxlACQZ/o5AYA678BRj6QujsBsCZ8eMgNK7p5Nq9/rACElWCGqTrpd%0AtyO6yAzMkhK6BEHlOrlSt3VZL5cVLXcAwDXSkbod0YVwq9tsKok2xJWudqQsbdep4irV1PebaSfN%0A9NGRjAvtfL96laxu5CYlgGdRbWw2oKrD/qfXz+ONTzaXLcpCYUiJ+wQuJN65OsG1cbJsUe4Z5QXa%0Ac5hWToCoBxOaZDillIWDq9aF6eII1J0AoVFfYcYlek5x1jo5AUVVik5VQHU7ooteA1OSTade8CqY%0AKHRbF7s9a0f0kBmYtSO6nHVWyyZbINBEbI3tiPrVgT5BUFazI7roNaDmADkaVm7O+n56nHe9KoVI%0AnSolJGxKtKsAT3KB965NcDPUZx18ExhS4j7BtQoWVLOSMgDoOXplJsr2DapRZqIMjHsFW67LnIO6%0Ag6vTJPeUy+qsddHtemZCp0A509SOiGpAnT7BxDRw0yt7nwlRm02zZGHmQN2O6HLWdQLIMnZk4ZDF%0A8VoaVbfV7YiQKqmmA+ptdlxTfyTR5XkUtYorPUQGoHxWhylSQhebDUxjgjKW/KLii/3tVggOUw+v%0ATgOapiV8emYmACBL9TA65Vn3Hd3Y8unFBM02QgRV+4Yeup2KWVJCJx0B9Mu6lXbEIgSJJhVXOysl%0AdHFw00yCER0nuYtapYQmZ11rldFpTWVSlF37lj4yA6jIep3awHS1Izybyik1sdmACpS18/3y6Wwa%0ABqIPccUlbEZhM6qNXgPTZ9KQEgadwGEFC6oRKZHVAmVd+twAoL7BKtfEwE/PWrNAOZ+2FEAjHUm5%0AhMOoVmx5mk+zyTbRxzGvsm6a9YLXK3+yTI/nsd53X//zqiOr9X9LPY4agJ6zadRwYmVHHI3IzTLD%0AaWtWdl2ub7ZBkBg7slDU15Lr1E6aClnz/fQ461RIOEUI6WhEuGVcalkpUfpRhpQw6AQWBSgB4lwf%0AS1kv4dPp4a03yXJNhh3V+2UBfZyAejBBNaqUKC8mnRzcnZUS2shdTBZXdkQPpxwAUDteXYam7ay4%0A0kVH8lpWk+hzRc7OptHkrHe3gekhd5nhVMGEPnakWuNM9JlxVSahdLYjOlVc6WhH6jMltLIjYkpK%0A6JRsLas1DSlh0AnyTOJ5FiCd6GMpMy7xSHIF+Ts/RJoLbaZ0S05wY/un2Arf1aavMOMStkiAd/4O%0AvXykjYHPcoFx9Bmu3PqRdsOOgs9/iccn57RxAjIuwUSMC5v/DjQfaVNNk3GJx9NLoB//o1ZOABHA%0A1dtvYDj5cCYDt8rIuIDHJyDv/h08HmmTvcpzie3JB7i29Qagh1oDUA4u/fgneDy5pM3zmHIJmg9x%0AYfPfgYlYmwA/ExKPhWfRO39Cm/sRAKiQuHzrhxhHn2mzWjjlAv18CPLu38EWqTZ3pMiB2+N3cGP7%0Ap9pUbkopkeYC5P1/wEPJNW3sSMYlZHYTFzf/CpbItbEjaS7w8K33cfDyaW1kBoAk53iO+JATPfS6%0AKQwpcZ+QJhK/gTXIkT4KlXKJA/kWxGQIR6baOLhEAJPkIqLkijZD01IuMcjHkPEY6/m2NhdTnktE%0A6VXE2TUwni1bnHtGlnOQ4VWspze1OeuUC5D8NnI+gsxvaeMopkLiUHYLcvsaco0qxSgHovQSovQa%0AuC7BhJBYy4eQ8RiDfKiNbvMMiNOrmCSXQfVREeR5Brl9DYfy29oQbiqYuIWcj0DzLW0C/JRLrCc3%0AQUdXtfFFpJSgIkeSXUecXdOmcjPjEuv5NmQ8Ro+PtbEjgkvE6RVE6SVtZlxlQsIVCcT4Fg7kt7V5%0AHpNcIM9uIOPbsMRYG7lTIeHHN2FPbmojMwAkqcRvsXVEN/Xxs5vAkBL3CZatDCTXpKcQUMbSF2qF%0AqSsSbR5gwjmETMDFpFrrt+pIuYQjYgCAK2JtzjrPAC4mAADGY22GHfE8AxEcNtdHr1MuQUWk/sAj%0AfeTOBdzCjiCLlivMHCA8BiDBxUQfUiKX1Vm7ItYmMyu4RM4nAASo0GPlmZQSJCtstky0OeuUC6Cw%0AI0SjuyblAjaPQXiOPNVDR3IB2MW9nvPJTHvBKiPlEm7lj+hzR0oO5GICLmIQTea3pVzCkcpmexqd%0AdZpJ8MKOUI38kYxLsDwBySNkmugIAMSpktVz2ZIlWSwMKXGfUJISQpNLCVBOgCunDq4umdnSUczF%0ARJvzTrmoBROJNmfNc4m8ICVsEWuTwUKhI3auj1OecQnwIqgXERJNqg6yGuFm5Yk2xBXLp8GENhVX%0AQswGE5qctchlRW7S4txXHVwCDlc22+ExMqGHg5tkAqIiJSJtsuAZl7B4oRu5HuRmJgRYca9zMdFo%0ANo2YITd18UdELsG5siOkeDZXHRmfEsmeTLRpKciz2llrZEfSnIPmMYiU4JkeOgKoansA8DxDShh0%0AAEoBLgV4pkcgARQMLq+z5XoYHVrILGUOXZrBMy7haViVIjjAi0CZaZR1o3kpc4os06McLsk5pJgS%0AbpqIXWQ4pw5urkGgzIWa36F+H4Frotd1B1c3cpMX5814rMX8opQLOMVZ61RxleXT6jbJI6SaZAvT%0ALAcTyujRTA/iKuUSrCCAchFpNeOqbkd0ITeRZZDF2iSqSVVeygU8DatS0myakCIi0uaukWmEqrEn%0A1UNHAHXeUgr4X/BKCWvZAgDA5uYm/uRP/gRbW1sghOC73/0ufud3fmfZYnWK27dv4/z1/wsefgPA%0Aw8sW556Q5kINX4ReDm5JSgDQplw8FbJycF2RaJN142kOUVTTkGpo2mobTS4krFo2lieaOLjZNJvM%0AxQSpJlm3LEvgF6PQS6fLXYmb585Ii6GiSmoBmeqRUUn5jvYNTYhkpAnKdSdMqAGdDlvtnvCsVuLO%0AZI5Ik5aCNBNFq0xhRzSpJuTJ9C5nuSKuCFl9HaGFjggRQ2R6JEl2t29oYkdq/t6MH7jCUJWEJbmp%0Aj83mteo2qVFCSqZTvdClKg8A0iTD+ev/Dx759D/Hw4dfWLY4C8NKVEowxvB7v/d7+OM//mP8wR/8%0AAX70ox/h4sWLyxarUwRBAOXcTpYtyj0jTyYVo6gLgyukBOURXnl8gmc2Yn1Iibxedq1PL7hMIxxd%0AT/HbT46LEr7VlzsX08ANAESmxzOZZQAlI/zL54dw6EibUmAeT59BXRzcjAtQEeE7XwnxlUMJoInd%0AznYEE7oQyTKL8NVDCX79y6E2dqROAAFAnuhx12SZhMuUHWFkNLPWeaVRewZdkWhRcZVyCYgJ/tlT%0AYxxdyyA0IcCzHeSmLnaE5BGefSjGy49PQPhEk4qr6VlTSGSxJgR4KtCzh/gXzw1B5FibdtIZ4kqT%0A+AAA0jACIDHo95YtykKxEqTEwYMH8eSTTwIAfN/HY489hlu3bi1Zqm7hWRz//OkQParP98pnggk9%0AmNCMS/StIf7VC9v41y8MQbTpPZ1eTI7MkGiSUZFphH/53Aj/4vkRHgk2tdCRpNYqAwBSE0cxTSVe%0APHoDv/lkiGNPbCLRpBVMpPrZkYRLHHJv47/5+hC/87WhNj3scc5nyq4TTUrzSR6qs/76EAccPTZC%0ApDvsiEg0Ia5SjteeuInffDLEN4/cQJKu/lkD6q4p4YoEiRY6InAkuIn/6rkR/uvnhzPfYZURpyls%0AqXwQXRJSAEDyCf71C9v4V9/YRo+NtCGuSiIZAPIkXKI09448SfFbT43w20+FeHbjBlJN7EidiLA0%0AaRUEgCQe458/NcLRA3rEBk2xEqREHdevX8fZs2fx9NNPL1uUTsFkjP/imSFeeeT8skW5Z5TBhOv3%0A4GiT4ZR48eELsChwMOB4aqBHxU2Sc7gygR8EAIA01sPBPcSu48kNVbb80pErmuiI6gVnrg8AIJqw%0A5UmS4OXHRwCAVx6fgEd66EjpiNuur032PuMSLz56CQBwdD3HUefqkiW6N6RJCgaBIAhggSPRpKXg%0AcfcqHl3LQQnw8qMXtRj2puxIDNtTdkRoEnDm0QSvfEnZjlceHyJL9RhOUw6wZq6vTfY+5RIvHb0C%0AAHhqI8UBemPJEt0b0uJu8YOgIDf1IMCfWbuIA76AzYAXH76oBZlSDhV1POX7cU0qrkiyjRePKllf%0AevymNqQEy2OAUFDbLVql9ZD7IXIB331ujIc9PWxIU6xUZ28cx/jBD36A3//93y/aHWbx+uuv4/XX%0AXwcA/OEf/iE2Njbut4gtsIEzp9bwytGrCA6tA9RetkB3Bc1VFmjj0aMYnzsHvz/AxsahJUt1F4wT%0AvHz0Gi4NAxzwYhx79HMt9IR+dAsEwOOPfwmffPwRwLkWcr9y+FNwAVwYruObR7bwoe+uvNzxVgRX%0AxBgc3sDWtUtgPF55mQHgCDmJRwY5zm0fxFfWb+PL9jlsbLyybLHuitKOHHj4CLYvXUUwWMfGRn/J%0AUu2PbTnE00c38fn2AEf6Ixx7+KwWOkLkBQDAE088gQ8//BBECi3kfvWRs0hygmthHy8e3cTmYICN%0Aw4Nli7UvrucjuCLBwYeO4PqFz8DyRIuzftJ5A2ueqOzIw9uXsLHx9WWLdVewPAaohd6Bw3BvjtBf%0AP4CNNW/ZYu2Li+Nr+MaRLZzdWscTa9t49fAZbGz898sW664g4kMAwGOPfwlnPv4IjFItdPvYo+cx%0ATiiGiYtXjl4BWTuAQ3132WLtC39M4YoEDx35Ci6dPQPCUy3O+mu9M/BsibNbB/Hk4dv4gG9jY2O1%0Ak8lSqg0+zPVVkmSSYHDgEAarPuQKwMuHPkGSE/S/+l+C2l/cFo6V+UnkeY4f/OAH+K3f+i18+9vf%0A3vPffPe738V3v/vd6s+bm5v3S7xOcPLK4/gfNt7H9uf/CcngpWWLc1fwOIQEQX9tHbbMcH3zJjb7%0Aq53BGt38GE/1EvzNx0/hkHMb337iFm5ePQtprbaDe+umYj8PHjoIAAiHt1dfv2WOFx+6iI+ue/g4%0A+hr+uwO/AL32M2wGv7lsyfbF9a0ErkjAHBdwfNAsWv2zBvAMexNxRnDi9q9jw/sRvu69g83Nf7Zs%0Ase6OJIRkDhxPZTivb97EBlvtlpn8yin0XY4ff/5lfHl0Dt989ApuXr8ESVfbwR3evglAtUSWf151%0A3SYixjcfuoZ3r/RxcfIE/ttnf4UrV45jU35r2aLti+ubIVyRwA16kMyGTCYrf9YA8HX/PYxiinfC%0A38aR3l/jKXIam5ur74+wPAJxPDDbhSs2ce3GTdjpaj+P1vWfwrUkTm8+jzh5Gy8+dBGbN64BZLWH%0AQU9GWyAADh5QduTm5g1sbh5YrlB3Ac2HePbwLfzi88PY5gfwO09/is8uvwlxaLUD5Ws3bsGWOfpr%0A6nx5NNbCjnxr/SNcHzMcv/0qnlj7MY5GP8Pm5peXLda+KOeJUd8Hc1y44yGuXN9E4q9MKLwnSD7G%0A84eu4OT5Pl77zZ4W+lHH0aNH7/nfrkT7hpQSf/qnf4rHHnsMv/u7v7tscRaGz8Oj2AwZ/K2fL1uU%0AewLJIsD20O+rrOYkXP1y8QOTk4gygk9HX8JbVx8FoxLe8NSyxborynLJI488AkCPEj43/AB9J8Op%0AS4cwxBO4PmZ4LDu9bLHuijjL4coEnh+Auf7MJo5VBeERnu2fw9uXfRx66HGcvujj6cEV0Hx72aLd%0AFSxPQBwPfq8HBoEoWf2Wgoei09iOKK4kX8KbVx6Cawm4o7eXLdZdkRVzgB5++OHiz6tvs93R23CY%0AwOnLD+Fi9DiGMcXhyclli3VXTJIEDEK13NkemAZzR2i2hacGV3Dqoo+Hj34V71z28Gz/LIgGmwos%0AHoO6PrwggKPJvJTH8tO4NrKwLR/DqYsHMXBSuOEHyxbrrijniR05ovyRJFr9OQfe8CQYBd669ig+%0AHT2BOCdY18GOjNXZ9gcDCMvVYjg7S67iS/3bOHkhwPrhJ/DhdQ/P+R8BcrXnHZStMrYXwPF7RRvY%0A6tsRf3gCFpU4eVGPzY1tsBKkxEcffYSf/OQneO+99/C9730P3/ve93D69OoHN/PCcnr4xbkenOQC%0ArHj1Zx2wPAZsD4OSlJiMlyzR/iA8xMHkfbx1yQezB9jKDuLsLQ/+8AQgV9vwlDMkNjY2IAjVYmia%0Av30cW5GNc1sb6PfXcPJCgMP0Cliy2v334URtlfF7fTA3gM1Xf9q1N3oTNhU4eSHAkaMP4+SFHijR%0Ag3BjPAJxAvR6quRwPF5tO0Kz2zgsPsOpiwFcv48r4WFcG7vwh8eXLdpdwQu78UhBbuYakBL+8Diu%0ADF1cmxyG4w9w+qKPw/xT0Gxr2aLti3Ck5rv0+n1QN1D35YrDG50EJcCpCz186YmjOHkhgEM5vPFb%0AyxZtX0gp4fAElhvAD3qgkBiveJLESi7jML2GkxcCBL0+zt7ewHZsw9PAjsg0giAMhw+pdt1s1ecX%0ASQFveBKf3fQwzA+COWt4+5KPA/GvQPhqB/lRQfgM+n3A9kGz1bcj/vAEckHwzqUDOHTwAE6cDxCw%0ABO74/WXYjnZeAAAgAElEQVSLti/KTSe2H8D1AzgyQ5SuNpECyeFv/wJnbvZwKzm4bGkWjpUgJZ5/%0A/nn8xV/8Bf7oj/4I3//+9/H9738fL7/88rLF6hyWF+DNSz44bPjbq18twfIYxA2wNlCkRDxZbbbc%0AG70JCo6TFwK4fg+WE+DkeQ9Wfgt2dHbZ4u2LPJ5AgsD3fXDLW/kp3TS7BSc6g1MXB6AswGB9gLcu%0ABuCSKhJohTEuMhNBrwfLC+CKGPkqs+VSwh+ewOVxH1eHPtbWAmzHfXy2ta4F4WbzBJbno98ryc3V%0AtiP+UGXXTl0IEAR9WHYPJ88HsJNLsJLLS5Zuf/AkQk5teJ4HTq2Vr7iy4kuwk8s4eSEAs3vw/R5O%0AXQhAiIQ3Wu0sZ6nH/X4f1PVXn9yUAv7wJD69vY5hMsDBgwNc3nZxNezD2z4OrPAU+rQYTmx5AYKS%0A3AxXm9z0hieQS4q3LvkY9PsgVg+nLg7gTM6AZreXLd6+kGkEbnkIggAS0wqsVYUTnYGV38aJ8x4s%0Apwcv6Cubghze6M1li7cvSr96fa0P4virT26KDN7oNN6/cQCJGODAeg+fbjrYSvyV9/0mcQpL5nB9%0ARW4CU39wVeGG74PxIX55LgBhu2ctftGwEqTEgwLH6yHJKS5lX4U3fgeEL+5SvXguxcVz7cqkbR6D%0AOT7W19TDm7Zky8PRAic4Swl/+wQ28w1cG9nwgwC2E+BXVz3kxFtollMKiTRpFxjyJELGXFBKISy/%0AdQlflkqIBU6e9ocnIEFw8rwLagVYX1/DJKM4MzoKb3QaEIub6J4motUap0lYBBO9HhwvAIPAOGoe%0AUHAukWeLO2sruQArvYpTlx8CYz5sh4BSHycvHQTLt+BMzizss/NcgrfQI865CiZq5GbUkpRo+6zt%0AC8nhDU/ifHwE2zFDr9eDZffw1iUHklgqeFsQhJDIWk4wL4MJAMhZe3IzSwXEAqeT+8PjEMTCW5cc%0AWLaPXq+H25GFi/GjihxaIOHWVo/iiboP1/o92K5qKWhjlziXyPPFnbUz+Rgs38aJiwfBWADHZWCs%0Ah1NXNmCnV2Allxb22XnW7j4aTWIwCDh+gF5JbobN7YiU7e/sfSFSeKM38cnwKKKMYrDWB7N8nLqg%0AZmAsMngTXCJreR+RLIK0fTDGkFOnqsBqijRtd2ffDd72CeTEx/vXPNiOjyAY4MrQxs18oyDuF/fZ%0ASUs9Sgq/en2gyE2rZStVni3Wjnjjd0FFjJMX1kCZDz9wAeLgreuPwInOgGU3F/bZ0US08keGIxVz%0AeX5QbbprQ0qMtjl+9Va0UN32t36OnB3Ah9cYiGVICYMO4frqMn1/6wkQmcPfXlwm6NyZBJ9+2Ny4%0AZVkGS+ZgXoCe54ODtiIltm7leONvR7h9czGlUnb8OazsOt7f/goAlQW33QC5ILiKZ+GOf7UwEuji%0A5xle/5thq8BUJBPkrJgkbnvV+rOm+MmPR/jkgwUx7pLDG55C5D2DUQJYToBDB9YAELx1/RFQEcMN%0A31vIRyexwI//eohrl5vrUZnhHPT7cHxl5LeHo8bv9+G7MX76xuIIRn/7BARx8M4VH4wGIISAsQAf%0AXHEgaABvgQ7u8X8M8d6p5oHtKFStMrYfYFBVXDW3Izev5/jRXw0xGS+G4HQmH4HxId69+RgAYDDo%0Aw/YCRBnFtv2cKnMXi5mJce6TBG/87bCdg5NFitQEIGwPaEFKSCHxxt+O8PmZxXxfIhK4o7dw23oO%0ASU5hOwH6hY68e/MxsHwbzuTjhXx2OOL40V8NcWuzuR2Ji7LrtcEAlheAQGLUwsF991SEE/+0uKyd%0APzwBwXr46JoDSn1QSsBogLcv9SGJvdBA+Z/+YYQP32t+Hw0L++z6PQz6KknSpuLq2uUcP/7rYeuA%0A8k5QgVuCt64/AoBgbRCA2T62IyD2nlZtd3IxNuzj92P844+b32cAQLMY0lZ2JGdeq3W3WSbx+r8f%0A4tL5xSQqSD6CG76Py/JZcEHgeD0MBmqw+YejL8NKr8JKLizks7du5fj7vxxitN38Z5lGE+Rg6Hme%0AaicVKfK8uV06/YsQb/1yce023vAEcvswzm4SUOaDWQQWDXD60jokCLztxdmRn/z9CJ9+2DyBVLaO%0A+kG/mpXXpuLq4ucpPvsoaZ1MuBNYcgVOfBa33G9BgoAWz+QXGYaUuI9wfQeEWLh0myD1n4I//MXC%0ALiaeS0zC5ux0+fA6XgCbESTUazU0bbStLv84WpATMDwOQVx8sKl6rvq9Htwi4Pwk/CoIOLzhYsr4%0AookAz4GwTaCURRBFhhOOD5Y3Z1+zTGIyFogmizGUTvghGB/hBlFr5CwnQC+wwaiHz256yO3D8BeU%0AUU5iCSGA4Vbzs44nIQQIBr1pCd92izkH27c5osli9JqIGN74bSSDbyFOUlCmLiXCfGR5gnjtFbjh%0A+yB5Oyf0TohCge0WZ71VBBOOHyBwbGTEQtpiaNr2FgckEEWL0W1/+wQ4G+DjG30QYiEIHDie0pEL%0A/BlQkcAbv7OQz55MJNJEIm7x3VSGU9mRthVXUaTkmSxIt93RO6AyxfnsGQCA7Qbo9zwQUHx4cw2C%0A9RcWKEeRAKR6dpsiiSZIiQ3ftqq7ZnvUxo7kiMLFnDXNh3DCDxENXkGWxaAFcUWZjyhJEfd/De7o%0ALRCxmBaUaCJanXWZ4fT9AP1+DxJA3KJSYvt2DiGANF6QHRkeR24/hLM3XTDqw/cYLEfpyA32DTA+%0AhDP5aCGfHYUC4Ug0zpZLKVXrrlOQErYP2aINLBxx8BwL021/dBoEAh+HXwEAuF6AtXVFSvzqxgYE%0AceAvKFCeFN+pzR2ZxxMk1IVFAdtTZz5pQdwv0h9h6XU48TlM+q9CigTUCsAYwJiP7QlH2nse3mgx%0AhJsQ6j5q4/uVcU2v10Ov377iqtRpvqAi8GD7F5DEwuX8KQD4Qq8CLWFIifsIx6GwaA/heIzJ+ndU%0AJij8cCGflXMgz4G0IYNXOgG2rzKzGXNb9SdPQvXULuLhJTyCN34X8eBFjCcpKHEQ+A48Xz3AV4Y2%0AUu/LqoVjAWVWZTnZpMWlS9IYomBBqeuDSoE0bZahnIwLQ7mgEj5/eBzcWseFSO3StlwfvmeB0QB5%0AGiFeew1OfA4svd75Z5dn3YYASqMJUurAsRm8sq+wRTAxGfNWJYX7wR29DSIzTAbHIPOoIiWoFQAi%0Axaj3EggE/NFiBgNzLit9aoLhuCyX7MFmFAn1qqGuTVBWSCxCt2m2BWfyEeK1V5HEMSwawPdYVeF2%0AYdRHbj+0sEC5/E5Nz1sIAZonQBFMwPFB8wRCNHu/RZ41UARuziO4OFLBmuP34HkUjAVIohjR4BU4%0A4Yeg+bDzz+ZFIrKNbmfxBAn1YDNSkRLDhnZESvWcLcqOeMNTIBAYBS8BMqt6kwnzIXmEaO0YqEzh%0AjhZDuPG83f04KgIHv9eHZ1lIiYukhR0JyztyAefNkquw4/OI1o4hTyNYLIDvkIqUuBQ9DM4GCyPu%0ASx+rqW7HcQwCAeoqOyItrxW5OQkXd9ZqwOUJpN5XcXVbrXX0gwC9ngdKHIwnKZLBt+CN3wYR3VeO%0AVmfdQrfzJELGPBBCYHtlS0EzO8K5IrUXZUdU2y7DLet5AAC1fBBCQGkAkUWI1l4D4+OFbJjp4qzD%0AcDpPrOd74KCtZuWFC/S1CY/gjd5EPHgRW2NVZUQdUylh0CEcW5VdR5Mx0t7z4NYBBNs/W8hnlQ9J%0A1PBi2q4yEypoy5nXaiPEIgNlb/QmiMwRrx1DGk9Uv6xD4AU+AIJwPEa8dgxWtgk77n7gZdtgIssy%0AEJEBjspwMrfdxTQlgBYRuN2GM/kE8eAVbI+UMXfcAL7LYLEAPJ0gGrwMCbaQ4K066xYXU1pkJhxK%0A0OsVZ92whE9wiSiSEFyVu3cNf3gcmXMEY3kYgKiCiZKcGKYBUu+raqL7Avrv81z1J6dps/ceFTri%0ABz04jCChbquNEIt0cL3RSRBIRGuvIksnKsPp0KqaZjScIFo7Bjs+v5ANM1NysxnhFoYhCFBlOInj%0Aq+8TNQsoFnnWVnIZdnIR0doxDEdKH1w/gOdQMBogSyaI114FgVjIhpkuiGRe2BGbEXiBIq6GDW12%0AmkrkORbTCy4F/OEJpP6TGKbqjplWSgSAzBGSR5A7jyxk9pLgElKqrGLT+SRhca5BL6jsSJt20vKu%0AblElf0eUgVu89jJ4NgGjASybwikCzu1xiHjtVTiTjxeyYSZveUeWfkfph0jbA+XNWwqmvl+j/74v%0A7OgsrOwmovVjhY5QuL4Pz2Vg1EcaK5tNZLaQlc5tfT8AEOkEeVEl6xb+dtOKqypzv4guaZHBG55G%0A0vsatosqXObMkpuJ/wy4tb6QDTNd+H6TSYicWAg8F67FkFK3asNr9H6L9EeGJ0Fkhmj9OxgVm56Y%0AYyolDDqE66pKiTieAIQhWv82nOgzsORa55/V1ukalRnOImjLi40QTVsKwkWVORWbCTL3MeTeY8iS%0ACSwawHMpXEddTFE4Qdz/JgT1FlLG15bBLdnbMpiwigxFY1JigU5AuZlABRMFKeH3YNmqP5lnEaTV%0AR9L/Orxh9wMv22aBgGmG07EoPMdBRmxMGq6XiyaqDLwuW1coNxPE68cQFuWcVTBhT3UkWj8GK7sF%0AO/qs08+XUrY+7/F4DFFslWGUIKXtKq7CRel2sZkg8Z+BsA+Bp4rc9FwKL/BBwDAejxGvlYTbIpwu%0A9WvY8KxLO1IGE23JzYWdNVRfsiQW4sFLCMchCLHgeQ58l8IqKq64s1G0OXa/YWZaKdH8oa2GExOC%0AwPch0YHNXkAloROdActvI1p7bRpwFvaDFMHQOAwV4ZZc7HzDTOmLSNm8fXMShkiJDc+24FiKlGjT%0ATrqwYKLYTJD0vwHJehBZBEZ9MKaqTgFgezhGtPYqACxkw0zl+zXU7dKOlK0EKALPsGGZ+yIDN394%0AHIL6SHovIJqEYNSH6zD4HgNjAbIkRO4+jsw5An/7l51Xyrb1s6WUQG04cVm52bTiKlzgWbvhr0DF%0ABNH6a9O7xpm2kwISkyhGPHh1IRtmyu+Upc2TJPEkVAkpRlqTm3mu2kmAxfgjwfYvkHpfRu4exWg0%0ABqUemMM6/qDVgyEl7iNch8BiAbJ0As45orVjkMRayHrQysFtTEqEyMHgOg4AxZZDCiRJs57TRVVK%0AlJsJorXX1PunERgN4DkEtk3AqK+YUOogHrwIN3wPhHc7BKj8Tk2DidJRLEuzrIItb+sEdJ51KzYT%0ApMEzEPYBjEdjUOLCdpgq4WM+ZDGkKVo7BiomcMNfdSpC+Z3alCjypMhwUnUxxdRtPDSt7ox07Qj4%0Aw+OQxEbcf6nSEVIEE2VQEYYhkt4LELT7dVxCoCJcmjpdkzBESlVWAgByy4dM40YtBVLKhTm45WaC%0AeP2YImPyCBYNYNtEkZsswCQMIVkPSf8bas1c54RbOwe3tBdWEUww1595fV4sLnBTmwmS/guQLEAU%0AhtOzLqoJRTaBlBLR2jGw/DacqNsNM5XNbjh3iXMOmcXgxXBi12ZIiNv6rKVA59tOvO0TEDRA0v9G%0AJR+1i4oraxpwxoOX1IaZju1IPcHelNyMJqEikhmFTamquGpIbua5RBKXwUS3Z+2G74GKGNHaa0jT%0AFFKoVhlCCBzHVi0FoxDCPoTUf3ohG2Yqwq1lpURJopR+SVPdDseL8UcIH8Md/wrx4CWA2kiiCayi%0ASjbwWEVughDE68cWsmGmLbkZRREgZTVPzHVdcNAqKTgvFlmR7A9PgFsHkflP1UiJ2crNMAwrwq1r%0Af4R3YEfSaFrdZrN25GZdhnwh/sgtROu/AQAYDcewaABmdfoxKwlDStxH+EWlBKAeXsl6iPvfUu0H%0ALdcA1SGErAjhpg9vGI4LRlGpiLSbZ+953QnoOnArNhMkg29BCAGex6qH02NwHQqLBVUPe7z2Gojs%0Afm913lEwwYryTndFgwln8jEYH1YE0CQMYTEVTAAA6FRHMv8pcOvgAi6m6XdqMjgryzLIPENGXTCq%0ALqaUuo37CutEVJeOQLmZIO7/GiTzasFEUSnh1LLg1EY8eKnzDTP179PUjkyKzITNlI5wywUgGw3y%0ASmLVJgN07+CqzQR9JL2vIY5jQAoQpjYUOGXFVSFztPYaqIjhjd/tVIa2pcBVMFEM5rRa9icvysEt%0ANxOUdiSOQrCClGAWBaU+pORI0xRJ/xtqw0zHFW6lbeQN5y6V+suLoaKlHWk6NG0yY0cavcWeKDcT%0AxGsvA8SaVkqUwUSN3JQsQNJ/oSDcutu4Ur+Hmt6RcS2YsCiQUg8ySxq1FNTvja4znP72ceT2YWT+%0AV6cVkFTpSFlNOClaBeP11xayYaYrctP1yoqrdpWbixoG6A3fBIFK7gGqLVNVShAEngXGVOWmEAJx%0A/6WFbJgpz1q1cM5vR8qzLv1r16JIqdtJxVWXaypZugkn+kydNaEYjkYAKCyn3Bg31RFhH0AaPNv5%0AhpkZf6Shbletu1WlhIc8njQ6q5mEVNf+yPbPwdkASf8bAIDReASL9cAs0unnrCIMKXEf4dpqIAww%0ANfDR+ndAZaom1naEGUaxZYazJCXK4WlNjGV9enunDldtM4GkZZZKglIfjkXgOsoJSItZGLl7BJn7%0Apc4HXpbfKWqYdauCiaLc2nFsZMRuX3bdsRPgbx8HZwOkPTXkSJVLTkkJUmPLQSiitddUe1J6ozMZ%0A6t+pSRVQ6QTkRRuEUwxfTBr2Fc5WSjR6iz1RbiYoHa5pMFG2bzggYNX3idZe63zDTP37NLUjUa1c%0AEkA1zLUJ4baos65vJqgHbiXJ5hYtBUmsZM78J5HbhzvPKLdtAytbZWxXOYqO50GCdEBuNvrvd0S5%0AmSDzvgIASOKwmAOk7prSjozHY4BYC9kwM6PbDUigUkfKYELZERfRilVclZsJSjsShqpVhjk2gNk2%0AMKAk3JJOCbf6nd+0mjCJpnaEEFL14Le3I10GbmozQVwEbpUdKeYA2RaBxfyK0Ep6XwNfwIaZtpWb%0Ao9EYKXHg2CotW5KbTc5ailp1W5eBW9G2m3pfBncfBQBkqWrddRwK36VgRLUURFEEybyFbJipvpNE%0Ao40XVQVkca/bhR1pTG6WFVeyqHTsCN7wBCQo4rVXAADD4RgW9WEVvl+94gpAMfCy2w0zbclNKeW0%0AdbdWcSUFbzRUflH+CEs34U4+RrT+bYCoCtMwVJUSltPd56wqDClxH+HZDILNOgG59xgy7wnVwtFR%0AGV8nmYlJiLiYLA60K+GbKXPq8GIqNxPUHS4AAFMTgb2iXUbwFFmmSq2j9WOw0uuw4887k6O8mIRA%0Ao3V+YRiCEwbHVRbHZRQxdRuV8Ekpa8OOujtrmm8XmwleqQxlEk/AmF+REpLN6ojqv6fwht31zbbN%0A3k+DiWmGU5XwNWspWJRul5sJcu8JAOpMKXFBijYIVpS5l9+Hu490vmGmftbNg4nphgIAMxmVeTFZ%0AUFVKuZkgLspOKztSIyUYU+SmlFKVA68d63zDTKk/SSwb6VJYtcqoa921LKTUaWSz82zaL9ulXtc3%0AE4AQ5SgmESzqwyntCJ21I1Ex8LLLDTN5y6zbzgxnuTY7adifvBDdrjYTfAXceRiACjgtGoAWZcDU%0AtkDIVEcy7yvFhpnuZqa09Uc458iTeMaOCLs5KbGo6ja/CNyiwcuzshUEuF0kSSoCnDDEC9gwUyc3%0AGyVJwjHiYhA0ADiOC0Foo7OOomnVbpcEkB2fg5XdUAQQgDRNIXim5gA5BJRSgO20I+WGme4GXs4Q%0Abi3sCCkSUm5hR6KGK0HrQ5I7O2+Zwx+dQtp7HsJaAwCMx4pILtsJiO0BNQI87T3X+YaZtm1gZatM%0AQuoVVy6Apv5I7ay7tCPbPy8G5apKwjRNkWUpGOvBtr74IfsX/xuuEBxGIIpKiXKaKgBM1r8DK7sJ%0AZ/JJJ59TPiCeTxBNxNxbAaSUVblkmeGkLVoKSkeEWR1ngYrNBLn7+IxssgomGBidZXCT/q9BELfT%0ALCfnACvmzzQNlFPqwi6qUspS4PF4/rOOIwkhlDxdnrU3LDcTKCeAc44sVX33rlMEnNZswCmsNSS9%0Ar8EfnQJkNyUy5XeirNlZ7yqXLEiJpi0Fk1CAslnZ2qK+mQBEne14PIbFArDieWQMsGhQbbcA0PmG%0AmZmzbtgqw7MUCXXhFrpN2pCbhQyUdRu4qc0ET4E7asVt5aAU+uwX/clS8GqmTjR4RQ287NDp4lxW%0AutSkNWk8Hs/Y7HKQVyOHq37WHWaB6psJAOUoSimKoaKFHSnmNFSEm/Nw5xtmeD496zZ2pNTnarNM%0A2qylIJyxI3P/9z0x3UzwWvXaaDQGo0FVBkwtRdxXOkJI5xtmyme1qc2uKgtqdqRNO+lkzDs/a8i8%0A2EzwdUhrAKCmI4UdKeelpGlUEeCL2DBT6rbgqNpm58F4XFTJFjritGgpKAM3ZbPn/u93hBpw6SHu%0AfxNAbZ4ODeC7RVizKwH4RLFhpkvfT7b2/SQA5s4mSaJJODehVK4VLuXp6rzd8ANQHlbtdoA6b0YD%0AWEWQTCwCSr2aHWGdb5gp/RFmNfNHStnqFVe8ZcWV5xdtqR3ZESISeKNTSPovQBR2pJTbogFsx7Rv%0AGHQIh1FwykDobGl+0n9BlfF1NPCyfEAG6wxSKLZ6HsRxDCnETPuGY1ngzGmc4WQM8APa2cNb30xQ%0AD9wAAEUPp+8QWHT2YpLULfZWvwPCm28BqIPnEv01dRM0WecXhsUQL1oPJjyEDdZUlsa6v8bA8476%0ACqvA7WkI+5D6nMJRZDSAW5RdS2YBhM3oSLx2DJSHne2t5rlycIIebXUxEad0AmhBSjR0cEOBQfGz%0A78oJqG8mKDEeKyeAFJkJZhEw5s+edccbZsrYarDGVGvSnORm3QkoM5zMUS0FTe2I56sBtl3Zkelm%0AgmPVaxVxZSm98F0GtiPrJi01f6LLgZc8R6VLjXQ7LOd3TMnNmHitSInBGuuOANqxmQCYDSa8crL4%0AHo7idMNMV4Qb4DgErkca2xFJCCxH6YjTwo4IIRFPpnakq8qUMnBLei9Ur4WhynBaZYaTqrOftdnd%0ArnSu/JE11jqY6KTiKhTo9Sko7Y7cdMdqM0G8PrUj4/EYhFjqXoTSN4sGgJwS4F1vmCk3JrWxI2qe%0AmFf5fmUV0KrYEcIncMfvIR68CFBVXVoNCy9mSgCApLPkZkW4dbhhJs8lgkKXmlZcCebCKZiE0o4I%0Ans/dUlCuFS590a6SJP72cXDrANLgmeq1KFLzxKZ2hOyyI11vmCn1Z7DGWhHJCfVgF762bNlOOlgv%0Afb+O7MjoLVCRYLL+neq1MoFtsV5VTfhFhiEl7iMcRpBCzmYmgKJv9jU1SDC72fpzSqemfGDmDZR3%0AMoqACt5y1my6eBhyBH0KyyKdPbz1zQTTzwkBEAhWOIoW3VUKDBT99x0OvORcYrCmHqWmF1NMpg5X%0AyZbHUTR3S0FprNfWGaTsJrHoTD4By7dnMm5VMFHrBQdT5an1s06DZ8CtA51llFVmgqDXp40JIEkt%0AMLvQEaocrvLv5kGaCmSpxNp6h07Ajs0EJcbhjkoJWzkBk6iWUel4w0z5fUpdmpfcnDoBs3ZEWF5z%0AO9KjYB3akfpmgrrchHqQRTo18C0VTGA2CIrWX+t0wwznU11q0i5TkZs7KiWalbirZ2ttnXXm3NY3%0AE9RlBhS56VfBhGopmCHuqw0zHdmRXIJZRJGbDc+aMw+2VQYTze1INBGQEp3aEcLDYjPBywBV8yOk%0AlJhEISzqV5USzFJnX6/Km26Y6Walc/msrq0zpIlEnjW1I1PdZrYNSVjjYCLoUzBGugvchsfBrYNI%0A/adn5KY0qLxs16a7KjeBov++ow0zJQFU6tK8us05RxLH1XYqQAXKccPNMpNQgBCgv0Y7O2tv9CaI%0AzKvydmC2Srbc9CTZbEsBgM43zHAOWBaB39COjMdjZMybIZKbkpt13w/oJlCm2S040RlFMBAlY5qm%0A4HkGRqetu9RSvmD9rLveMFPX7UmDCvBSNm55IEUiUzaclVduAusPKAjpyPeTEsH2z5G5R6u23bps%0AjAVwXUNKGHQIRglySDAWzLRvAFBDTUDgb/+i9edMg4kiUJ7TWFYzAWo9nC4jSBuy5dFYTIOJLhyu%0AHZsJSozHY7WWslZxIPZwFHPvMWTuY0V2or08PFf9on5A5g4mpJQYj4seTjZ1AhLqKsM3Z0vBJORA%0A4QQA3awq8ofHq80EJSpDSX14ZUkZVX+ecV4IRbT2KpzoDGh2q7UseS5hWaiCiXkrQcbjMYTl1YLk%0A9k7A4IA66y6cgJ2bCQDlKMZRse++yEzYliKABOcza3q73DBTZSYOlHakKbk5dbocRsCtpqXAKpiw%0AWDd6Pd1MoAZc1uVm1IekRRucTUH2IDe73DAjhdos4veIKk+d86zTNEWWpjPBRDnIK0nmbymYjAUs%0AG/AC0lnF1XQzwZPVa/Whoo6tdERQ5YDN2JGON8yU5GbQp416wcfjMbg1rW6r25F5g7fddmRucXbB%0AG56e2UwAFK0yQrXKlAPqWDF8MYomMwR4uWHGDd9rLUu+047Med4zlRK0rNykEPb85GZZ4t7rMTBr%0Atk+9KXZuJqjLbbEAsigA8lwKi+0OgpL+1yFor5MNM5XNXm921nsTyWptdhjO31IwGQv4AYVtk07O%0AuhxwmbmPI3ePVC9XLaPUQ1lMIygBZbM6IlmAuP/NzjbMzJCbDRNSGZuetdvGjoTd2xHVbkeqeUvA%0AbDtBabMpU77fznu9yw0zdd2WAojnbE1SshGgqG4DANuyIJk9f0IqkeA5EPSZapXu4Kzt6DNY6TW1%0ABpRMyYf6eXvOFz9k/+J/wxUDJxKM9XY9vMJaU+u4hidbG8vyAekPGECaOwHpjospZc2cgDAsSImO%0AHt6dmwlKlH1uoggmCCHgxAKpT9QvEK0dg5VehZVcaC0P58XF1J+/rCwqqiHq61edFoFyOBbwfVL1%0AnrXxLfEAACAASURBVLU97+lmgpdnArdqRSX14dpTUmJXFRBU36wE6SR4U/M7lBOQN1jnF4ahCibq%0Aek0cgMy/paByAta7a9/YuZkAmG2VKYMJy1aBGzCrI2rDzOOdDLwsv8+04qoLB5cia2BHOJeII1mr%0AlJjrv++J6WaCV2deH4/HYCyArDKcDILukVEhFNHasWLDzGYrWcosUFMHt37W5aDLNnZkEgoEPVZl%0A1EXLdpnZzQS7HS5R0xFJ5Z4ObpcbZniuqgSCHkU0ERANsm4Z86Z99y3aN3bZkbaEWxm4eU9UmwlK%0AmYGiN9kq7YgiN3cS4OWGmS4q3OrtpMC0CudeUW5z4tRGOefNYRTcmj9JkiaqvUH5I90kSXZuJqjL%0AzWhQ8RTlNrDqO5UgFuK1lzvZMFOete0QeD5pdtaYbZWp5qXk+QwBfk/vN+62KsWKz6vArUbal3IT%0AakNQq8qCCyqLKqCd/sixYsPMO63lKWdK9PrNKyV23o/JzraTe0RFbnbVviE5vOEppMFzENZ69XJV%0A3camMw6YpSo3dxLgXW6YKb9Pv2E1YRiGgD1tlQGU/yft3XfN3VDa7NIf6aLlzt/+OQQNEPd/beb1%0A0WgEy/KRgVR3+xcZX/xvuGIQFLBoD5PJBHxHY3S0/h1QEbc2luXDazkEvj9/z+zsxTR1cGPi7Cn3%0AfphhFDsqu965maDEzmACUOdNLX9XEJQMvgVBnNb990KUgyXbBhM7y66blQKr0lRWlfm3vZimmwlm%0ACSC1ro+CExdeUS5JGWDT3q6MirDWkQbPd7K3uspM9NVnRnNeTOPxGJk1zdxTQmAzCuLs1pG7ofxZ%0Ad1V2zZJrM5sJ6jIDivApyyUdh+7ZUgCotgIrvQ4rPt9KnsoJGDAQMr8TMB6PQZgFTqwZ3U7Z/MFE%0AuW6tDJS7CNzUZoKvVpsJSoRhCKsWTDiMIicUdI9WiHjtlWLDTDs7UtnsIns/r4M7U5VCd9uRJg6u%0Aqkrpxo6UAy6jwe7AjTIPOSGwaL3iKth11tMNM+0r3DiXsAoCqMk6v3I4sUOn92NOLBDKGp01oUC/%0A303FVbmZYGfgNq1uC+AUwYRVDLoEdgbK3W2YqbeBAc2SJMTxlZ0mUzI5b0BKlDYs6HfUBiY5/NHp%0Amc0EQJmMCWHToFxWBc+i4MQB9pipE60d62TDzHQYYDN/pG5HZpMkLfyRHgWzFLHZtuLKH56AIA6S%0AwWzgpnw/H5xM318SgO5BSkw3zHRRmYLKjmSZRJre+3nneY44jhGT3cOJgWZn7bhqTo56/3Zn7YQf%0AgvHRTNsuMJu5d2ukxF5Jki43zPAcFQEENKvclLZf+X5AWbk5f5JkhpTogHCj+RBu+L7y/Yp2u7rc%0Alh0gg6yeyS8yvvjfcMUgGWCRvYOJzPsyBPVhxRdbfUZ50ary1Pmz92EYgjoeJKEzDO6EKGM5T0tB%0A/eG1GGlfdi1S2MlFNXW5FriVclvUnyElcuzNlkvqIQ2ehRN91kqcaYZTfcd51/ntlZlo21JQOgFA%0AewfXiT5D5h6tNhPU5VZOACq5SVHCxzlHHMcz/z4efBOMj8DSG63k4Xx61kqOe9ft0lHMagQQoC4m%0AYs/v4E7GArZTdwLm+u+74ESfAsAuh6ved1+REsWgy/rfl0iKieStdbvQHctWQ2rn3Qih7EixDq8e%0AKBO3WHN17/3qk3ow0UHFFc23YWU3q7MqwTlHFEWwqQ8UwYRquxOg1u6MirDWkPlfqX52TVHZbAvo%0A9djc6/z2qkpxGK1Wns3jdKmsuUCvZkfa6rYdfYbM/yqk1d8lN2M+csgq4AQDbBZgMpnsmqmT9L8J%0AK7sByttllPNcVvcjMF+LY6m7cd1mUwIQAuo2IzeDgILZ3VS32dGnkCBI+i/MvL7XHCDbRpW935VR%0ALjJ2XdkR1yOw7IbtpM4Om00JMurN3VJQ+SOlHWlZAWSl10D5uNoCUaKsgGTMr0gJm1FwQsD2SJJw%0A5yFkzhHYXdmRhuTm3ezIPHdkuVa4rJQA2p+3E32KtPc8JHVnXi/nd9RJCVW5ucfzSIiyI/GF1jNT%0A6m1gwHy6XfrREZkdTiwIA7XmHyo/GasBrt2d9WcQxEEaPDvz+rRSwq+Rm9i7CgjKZhMI2NG5VvLk%0ARULKD2ijCvAwDCHsnb4fbURuVv5IcUe2tiPJZRDImRbpEuPxGJbVQwYJ1zIzJQw6hqQqmwzsYeAJ%0AAbc3YGUtA7fCqSmDtyZsOa2tOit/jcj8Dm752b1+8fC2dLisTJVJ78xupmmKNE1nMpxA2Z+8t6PI%0AnYdB89ut1lXudAKA+db5zQ4VLTMTFClxQOZsKchziSSWVRYIaG8sWba566xLuZnlI4OsHPNy2BGw%0AW0e4rd6j/Pk1Bc+bOwH1VpkySAbalfAFPZW9ox2sYGXZJgRxIdjazOt7V0qQqlJi51lL6oFb62Bt%0A7UihO2X2vkmlBBwfNiVVwOkwiqhBoFz+nHsdlQKzQg/zPaokAFXNRmrOCyd7zDkokDsPq/drkQWs%0AyM3irDlXVWb3ir02FJS94MB8Z53Ear7FbDDR4rylBEs3d511KTdls8FEuRFir5k65Xt00S4zk3Vr%0AYLOjWoaTUQJGAOLsrSP7oV7irmRrp9tWuglhre8K3OpzgMqWO9u+Q0sBVIWbJHb7sy5aZQghCHrz%0Ab+DYK8NZbk3iO2bq3A1VMBF0UylRng13HtklM6D0uCT2HEaQQe7amlSCOw/D6uCsgdL3Y4gjOZc+%0AjcdjEMqQEXuGcGtiRyrfr1fzR9qct8jA8q072hHGAvBazCaLtdl7zdTJnUdAIFsPlq+3gQHN7EiI%0A2UoJAGBeQ3Kzq7MGwLIbKhlF2MzrymbboMSuZhxYNr2j75c7D1Xv1wZlqwylzSrAyzlANpv1/XLm%0A7UmA74eyKsWyifJHWtsRdTY7k3+Aat9gLEAKMUOofFFhSIn7DMIIGLsDKQEgdzY6cLhqgXKRvZ/n%0AoSnLJYFphtOukRLzBG+lE+B3VOZUnk1uPzTzemkIbdqrMpwAIMi0UmJnRiV3NlpfTPVyyV6Di6mU%0AO93RwwlCYHu7Kzz2Q1R3AlgXTkCqnAB7t6EsMxMZJGgRcFJG7ph1K41tewdXseWWNf86v+kAV2dX%0ApYSwGzgBRWYCQEcX02bhBOyuACKEghK3Kpd0HQpCGNgdhkZye6O1g5vnEoSoILFxa5Ljz5y1zQgi%0AzG9HwlCAMpVt7SKYKInfvSqAAEVA0Jod4dh7zgGgzpqKBLTFAMY8n9qRqgpoDhIoDEMw2y5aZWpD%0ARYkFZu2eqbPve81kgdrbEcqHoDLd0+Eq++7rwQRlU3Jzlx0pbFFrB7ewI55HQOh85GapI5PaxiRA%0ABcqyScVVbeYS0L7smmWb1TnVEYYhLNsDIbTKcLoOBaNqS8HuJAlFbm90FEyoz5u3976sbqsPJwaa%0Az0uZhGqtMLNIkSRpH7gBQG4fnnl91o5MiasMEvQO5Ca3N0DzrVbZ+3xHGxgwX5IkDEPYng8QMmNH%0AmlRK7KxKAdoRbiWRvFO3S/KSUR9yhtyUd0wAlraobQIwL+eJ9eavuCplimd8P3XmxJnP9xNCIpqI%0AHWd9z/99T1jpPnbECpBJUc04sPapuAJ1wK0D7RNSHNV9NG8FeNkqk7PdFVdpg6Hypc0G0Ek7qZVt%0AQlC/WpVdIkkSZFkGRgNkUsI17RsGXYMU7C2AXRs4AIDbD4HxIYiYb6DQzHtUpESNwZ2jZ7Ysl6xn%0AON3aIK95M5yup4LILvoKWXYDEgR8hxMwXZvjzxC7ouhPFkLsaingBbHRJlCuMhMMlRMwTzAxHo/h%0AeD4koXBrGU4AsLz5sm6zfW6FfC0uJqsga/gOAqiUu+zhlIJDpolaL3cHtlxSF5yt3dXBlbf3J4jK%0ADCewf6Asb1yFTGefoVImleGczbpxy9uzpUDevgl5a7d+SKFK3KcX0/5nLaMJ5NlP9v1uVnZjTydg%0APB7Dtn0QQmDbBPLtE3AsCSElLPsO2fsymNjnWZMfvwe5ffuOf1+eNSHKwb3TOj95+TzkudnvNg0m%0A/F3BRAi1W36XjoQjyNM/21OWssSdEHLXsmspJcQ//XjXz78Olm5CEOeOVSmM+qAWIN89ifzSeTWg%0AmO7dUlDZkX10W148C/n+nQc0ztjsfaqAZDiG+MmPdtlQZUfUs1cf4lqSm7vOWkqI/++HkJPdju/O%0AVhkl3x1Fh3z3JOSFs3f8+zsRyXmeIyq2yggiIS+dh3zrl6DW3bP31j5tYDKOIN74m33vmTLrRihB%0AENx5A4f4px9DDrdmXit1ZAJnxo64RcXVXi0F8oO3IT/fvfIxSyWyVFW33ZNuX78C+eY+G7qkBEtv%0AVNnJOspggksJlwhMfvSXsIsKBvsOM3W4c3dyU576GeRwHztSEEDA1Gbv9bOR5z6BPD/bvlDa5HwP%0AUuJOlZty+zbke3vPZpiMOfzCZluM7H/WQqjvtk8G1Uo3wa11gDozr9eHiloWgTzzPuRoWAw63/us%0A7yVJIjevQV6/fMe/53uQm3vdkTJJIC/ufmbH4zEsd9aOOIxCEIb/n7237bUt2c7Cnqr5vtY6fU53%0AnwY5H5JISYiE8iP4GfmSD4n4FqRIWCESkUgETgQoRiI4xsEhCe92QoIAY6IABiInkQxGcXixIXbQ%0ANdzr63vO7dt9zlprvlflQ9WoWVVzVM21T9/bOH1PSa3e++y91p6z1pxjjvGM53lGVfNjQfU3fpX9%0APMlkMwQ3k4cO/fYN9Jw2ed9YsuG1TQzIUpygJKDXFXqegUKgZKYmAXCNli+S+ymloa2fWFWb/96l%0ASTLKxhWbhQCkAET9NJ8DGiv8XWNKqBly+Syd+5XkcWCvkUpAigpS8mN61+q70GxdNnDzqU0SOiYz%0A6WTPuPJ/55FFnksAvityUsNI5vcaAKQ4YYJ2xspf5fUelPiSl6wEpKxQ14kOp6M6vXv3flnCYgJ4%0AHMElTbWu9h3OWdSQUj4ZLXeF23dB61ZOr4wTcGQG4+vuZWETk/sVWmpUB937HFquf+2fQf88XygB%0Anu6+FKgbk1SyScBnn0L9+A9DjyEwcrvdXDHh0HJrnlY0+86sXles/8V/DP2Lv7D7G34xUZbHZkfq%0Aj/8hqJ/48eTPN0pZGCwpUSyshlP/zF/B69/xb6OstiSAv7Zf5ouJr/0y1O/6d6G//rXk75iRoN6D%0AiSvc1Ar1e/8D6L/108G/b8VEs0twl4I3BFR/8keg/sQf2f2NvjcJCd1f5QFTQv/tvwr1B/8jkyxx%0AS82Qy+fpYqIydPb29TegfuT3ofnVX8YMjbLkOypr/QmkGiDW9INW/Ze/F/qv/cXkz/1iIscCUv/z%0An4T6Uz8a/BsliqtnKgoQKMF33fT/+TNQf/T3Q9/2YK2fBJRHTImvfw36T/wR4P9OG5lt1NQ9KwUw%0AnfqiFFD/3R/G/S/9OQtuJhJcitmZpEv/9J+H+tN/NPnzjXZtimQgEUd+/n+H/lP/FfBpeB+ZDmdY%0ATFCiyzKuXv869J/+UTa20d/tTo8luOrP/Bj0//I/JX++sVLCa5s6U6W0xcRf/4tQf/JHDLiZ6roJ%0AiaX62HVNuaV/4eeg/9wfA77BG71qrS3tmrpuiTjy5jPoP/FHoH/ufwv+3WdKxM9IVbasp476yf8G%0A6i//xO5v3G9b4QbgkAWkf+anoP74H0r+XK5vDSslAW66YuKf/hLe/tgfRPvp182xV4k4Un2SlTjq%0AcYT6sd8P/bN/PXlMywqUBCRfJJQyEqF4qZ/4cag//98H/0Z7vRT7OHK34OYujvytvwr1I78PmhkZ%0Ac78pF8sOXfN/+Rehfuz3A//PP0r+SjG/ShZugIkZRQWoP/R7oP/mT1nG1cl1QP1F75PrKKs/98fY%0A55F7D0++cc6Bmz/716D+sx9kgfuiDaW7bix8x3hzffOfQ/0nvwP4pb05e38zY4WrWrhndjaO/Oc/%0ACP1X/3zy55SPxMxNOqZKngAJ6J/8cXz2Qz9oxlQmGFeme5+XOOp/8Pew/q5/b5ez0fL3GkgXyrq/%0AY/2h37kDgYzJb4HFk8oIIVBJA25yALj6qZ+E/oX9c83P/aQEIPKsFP3P/in0L6Qn6xTztyGgsaTY%0AbYWR7pYC0N/8OuraNDDrej9ZELAM8IMmydEiPzHAnOdT/Ns4Q3kgBDcfrWscK+X8YD7ywCqm1zvQ%0AHtga14U8Y4Z6b3T5fn33l0uEusTN6xDcd6eVxZ0J4HFJASWKsfaKJAVtx3fddM9Tn243D1E8eDDp%0AZcb6Iz8E/atpY61i5m9eX8MpSwH1Iz8E/T/8t4AUqMTZHgujvS+e5YuJn/mpfBLgSWUIBOJcgfU/%0A+QfQP/e3gajgvl6vqDoqJja6JABIrnt1ewP8478P/Su/tPsbt5tCUcKAIw8kAfprv5LvcCaoqW6v%0AxQlKaOBbvwb16tdRFhpCFKgTKP9SfZLX3n/bXvPfSX8ePhX4dEmM8xsGYOiBiAVAx33V9e7aHouE%0Au/ibz8x/0WKLiRyF7/rGoIVjz/64mF9DQKc7E+S+PFmZ0nB1+uRUZwJIA256mYFxAJhOuXuPaK+B%0ARBy5XXfvQ3sddzirQmKVJaqKmQ1+v4X/p2PVGvfbGuy1UkiPcbSvT8UkgKip/F5LaaQyRSmA/gZ1%0Av0FLjTIRR0z3vsyDm/3dXJOJ5ceRojTj/Ni9Huw5Red2vV5RNARubqZpAFA2DJumt98zx3S/rWhP%0ARiv7kM9Bf8/udTG9YlkpfjdZSw3d34Cht0wJIzPgu/ef5BlXPb9HtLQyISju3iffZ9jvdV3XUKLc%0AxZGl5IErJD5/33MJsF233F4Pd2Ac2IIb8Aq3RNetKEwcqSZzTvUyYNYKRZnyS7Hd+ynRJElcj/7i%0A8hGWTXi/7e59N5682McRAjf3ceRqKpjIa0KtGv1dhx3O3F5TTEvFSOeVwgNATdNBCIlSKGCegOtb%0ArHZMJXfcm8Qxc21f3wBv01MM/DjStMbriGUBvfnMPI+8z01rHUp3o3yk6s77vbbPWI5xd7uascLE%0AAAIMQMUtrbUBWhlWIq1yfsWyUhwoUZyBQkN/69ewfPPrxuMqsdcASRwzMfvrXzO5CPP8B8K9BjLS%0ApFffBL72yzum5PV6xel0tlKZSE5atqykQP+Nvwz9d0KQFPBZstt+Z1kp/+tfgPozP5b8uWOlRM9I%0ApZQFU2w+8g//LtTv+fddXlImPHXW6pOsxNHl/pl8dPUaUgQsctIkPY0mv/GWk8rsJHfCGfg/ypQY%0A+o2VAuALy9KFGlGsb5JAMgBU4owFeptQ9RVe70GJL3kVVoPVdZeEfONjaIgvpOMkaioA92B6lCnh%0AiomiDWlO9mZoTwyY8o/+L6jf+e/saK4xonioK/zOt4Ff+Dnof/IP+J9bampKm1yVFaSsUJYAPvsU%0A+vNPIQrtphSkOspZXeHdJJMpKvDyIFruElKGKVE2e/8OwOgKycBze5+BfR/AUFPJePEh+cbYZwul%0Acn6NtXyRpKYWtsNJ71HB/LGmSXXvX0KqHkIligU6lsQxbR1O8/3pLKG5cX6J97ndbjidTpi12CW4%0Ak+S7bhgHFkjwOxOAOabshIKDc9uoqanOhE0CZvO5V1Pv9MncmN7NXCqR5NH1kyuUo70GwM+9H3v2%0AugaAWTLgJoCOiyMjf23Pk8YyIygmACMFY9eY32uipqa6QG17hhACpVTAshjpjUSSCgwhj+mpQ/5e%0A2xhX5nvDAmJOkLmOKHnlzIkBQFrGVRDDXBzhr+2z6wLR8aVPzdwjfDcRIGrqnpWyJVwnaGHfZ54c%0Ay69NyNfW6iWKOWNQnLiOaG26e/P9+SKtjCKKI+462l/b3ckAVLs4UiS6bonPf3NxNwdjmBL8aQF+%0AjOTPrUgUE6SplkWHGQqVPbd6Hgy4yUyE8N8nGUcO4hpg85EyAje5fIS5jpwPUFRM1IXAqATalgHA%0A6XOLru37/d32WifOTa5XSD2y4ObtdkNd22aDmN35KZGevrZJHA/iSALYBkKPK2MsmiiUmT2apgnL%0AskBUPFOi5CbLZD7/+xMaUpgnQKnsdVRkPA4Ay2Sz+Yju73YPKhQF76mz1AdNkoG/jmj5ew1YxtVN%0AQcdgeSIe3W43NLYhFRpvyzS4OQ4sc+N+M2OFu46mYeRZQAYkzwPJwD4f6XuTCxfWT6x88ymgFerx%0AZuSkzIQq/32Sdc2nr/O5P/byDSDB3PzD/6lpSHorkO7KUHLX6+pJpvK+6TbwQO53sDaz3DQoUaDD%0A+n1SrX+fnOZvnFVWZsvblmdKQFZQ5fMvZFLnU1Pdg4m7ef+PvwH1Z//r4N9CUMJPAsxxNxxT4tWv%0AAcsMfPZp8O/9XQEeorhR+BIHfpDgbNRUvgvUdiZRlKXYCu5cMYFjrZsee9NaS+jT9w8mY8CzAzGY%0AItBpqhkNJwDoiuneHyUB5weTAHqPXDGRSAKCYkLaPQJQ2eSryqDlANLdiTGfBBKT8bB77/Z6nwSc%0AbDERUIGlwJCaw54qJm4KQhiKOx1Tdq8PQIBNdx/u92Z0ZOmSFpSopx4zlJMUxB0VVb6AFmX62rZ7%0Ak6KmAiFToqoz4/yYPXIGrkVoKkrJV3dium6Ja9sfvwVs13Yq6dKZghvYqKmpONIQ40Cs9v1MHKlT%0AU5OAY0PAsQfmCTqBEvryDcCcK9vhZBJckspsHU4qJsg0rdt76mSAGxNHtsINyOz1PJuDz4GbB3Gk%0ALE7GnJjATWE2IwVuLvUnVnv/6e5nwTkljine6y6V4CaKkuv16oESoaRgTumTE+DmzY4Vrqzx5GHX%0A7QBwKadX0KKCKkNWCsUHaeNIPQ3290cDSqQkBUcSxwQAELzHsgGJnZMmJQC3Yb/XADDKGnU8MQnA%0A+bzPo1Lg9g5ILgS0zjCuxqM4knbMv91uqGr7rMHsjksLODlp2sMjE0cOwU17bEe+S8we0T7q3Rhn%0Am781e08dt9fR9WjYbZx0Nw8A6NR1pLVhySbkjUIIFLIzE5MIlCD2KsfwABkUZySOCVDSvZ7Za62N%0AtJM7N+7abiKWrPmal5PqdTXgTQLcPJ0khHwwjgw9MAzJZlsxv8ZafMCOXgUAKTosUCjsHjXLiAna%0ATajamcof+bc9AG4ukXwDSDCuvvVN6Ne/vjvusiwx6GJnTjwp4HTaP2vU3/lZliXte7cBX9zocmMk%0A88/I8/kMKQpo+cUkIv9/We9BiS95VQ25Xl/Q9/1uVBHg0dzfcfnFBEAPJiYJ+Ps/D/13fzb4p62Y%0A2I/OAYCa0ycfJgFhgpss3hIPOFqucEt1OBuTBJQlHIVfFgJCFGhbHsFdqpeQ6p5+MB2h5d5IUMDQ%0AythxfkzXxSWKrsNpH/5mDLMDJYLjTuy1SwLsXh/pCrXWZp9TDwGtUcyvknsNkIZTu4d2DcPoSOqT%0AHVqeL5RTn79v4gVsHa9doZxIcPxioomu7UkXvKQg0Zm6XxXak4SkJODgwZRK3mgVCWqqSwJsZ6K2%0Ar6/HHrPWkImum+nef5wuJh7pcHp0yew4P9vh9gtuny4ZJ1wA0DJJQOrz3yjuNo4cJrhEuz9gpSS6%0AbpXtcJYWZNP9HSgAKdukp85aH3TvH+26eYDbcGfG+WWKCTQRU0IS42rPFNOJvV4XjaHXQeHmH99u%0AjfnrGnqBXL6T3OuiKCBFY8Y422OqYPawTjjQr0cSx5G//93rGdo1wCS4GXCzOYVAMn09MFMKcsCN%0AX7gB5tl1CCT7/4+WkTd+jGAutnc8pTAu7vVo4ko9b4wrOjd/HUocD9gEQMiUKAqB9iSexJRomgaj%0ALlCXfofTMk4ZUCIF3OyLCXt879gkSRm4AtYwsrLXiCamRA9daFSpmI0HJI52j1LF5LpqSAn3XKLc%0Ab/f7zLnRZ6/KDoUACgdK2DjSdM7AeDsefo9orPD50b1O3Gu0xHqFVEMS3GxbI5WRpX2vZUZRmHNu%0AEg3AI4njMbi5+YkBfvc+zLU5kIz2ser2jKu6EJg4j6vM8dw8zyXAGm8fMTe1AibeWLRMMJJ9r5RV%0AbMdSLaONIx3vqeMkjl+EubnVNUaiDJ5NOPas5O58PmNW+72elcblctnnfv/w53d+QsDWkGpdQ+qL%0AGfiX02vWvB8wnhLn8wUAoL9PqvXvk9P8jbNqO9e3rtIPppXGgr7jRe4bwgCbIeDOETzR4ZRSYkK5%0Au3kBY5o2z3MkKUjQJeMk4EBXeES7dp2JBF2SiolKKBNwx8GN9etSaPmRSd3Rg8meS4zg7pIupqPk%0AjieiXQshUBUCK0fhG6nDHR7PNBppAyUBh7rCZTYHn6Omqhw1tYaUlbGKJirwOhlqX3FC3/c7ScFa%0AfgiNIl1MPLrX7jO14/x2TAn+fW63G9pTaCoKmAR3Ws2DKSgmlAKmAZimnYbbN0yjYzpMAjLnVk78%0A5A2/MzFrtWk3h7vrcPq/568lxwI6KiZhDXP9OHI5kiaF1zYnlXG+Kd2+o6KTn9sTi4mDbnKKmkqJ%0AYlmGxYQeeghp7qmOYYoBJiYJqHT3/iDpXnZdN/NFSpqk2WLCJLJuj22yrCsmjiSAm43i/t0q3Mgw%0AjY8jp85IZUSBLY7YznKVmCxzaAj4YDGxSZPsXkfXNkffp2skNic2X0vMmpEUPEhxN8ckDmRgx917%0AzsV9iyMnzEKjmOxejwaUKERG4li9zDAl8vcaQMXE9v2Z6d77wI0fE263mykmVr1jSgBAyz3XU02S%0Am4KUQNttAAnw7oBbOb+CFqUx3vYWSWXKsoPSGvU6bscjASEqlCUDgMOXOGaaJOtqnt/M8gs3wMTs%0AZTYSOH9p5nOj41lLHkgmcDO8tvnrkWOlAMdMiXcFkjtiyTKMqzrB3Dw0KD4AkhcGSAZyud+21ySV%0AqZqQ3Wa+lpgFIynIXI8xuHnMuKL3YiQcxEpJ5H4AUIqz8ROzx1LNg2FOpPIRJ3E8yP0OpEmFlyNz%0ALCCttWtI+otAiWnVkeROQGnglGJcTeM+97sqdH5D6gsa+Bfza6jyxc68n467696DEu/X93A1emhr%0AJAAAIABJREFUlYTWGmWZpgKv1UtIPUKue88JAFB/46fY6Qvu9dyDadk/mDD0bIfzcrlgUhHF3X4t%0AG+7BxHdLYp3bw0yJTOHGUVMd6lwRKDG795FE0X1XtPyQwhc9mEh7n6ICc3TJav9gMqZpeyrwo9RU%0AOqZ0EmDPZxrYkWc5aqozaIJtyNljqdVkzRfN57Cb+ywk1vrjDFr+ICuFuvd2nF+KKcFJZepuT7uu%0ACoFpVXsq8DRuwGDcLY07Ew/Trplzy1BTt86ENaizSYSYejNeDhlpUv2JmeKjH/Mm2L0+YlxRMREA%0ACWrdpE3eHvlJAOcpUbdnKKXQ997fTzBc7leFuhEoqweLicNu8iuWmkpTZRwooQzwqvu76cABSSrw%0A4kzq3i3BpQ4n0W9TCa5mriO6RlTZQQqAtpvo1yvHuCJwM7qu4zgipYDIMK6OKO5lBkj2mUuyFFsx%0Aoc2+F9WJH9NbtFiLS4YpccC4cuDmJk2qarFnSjCf2f1+h9Z6m3Qiw+KNAzf9YiK8dzT6Hbj5YDHB%0AXdt6QTHzrBQ/jiiht70e75i1coyrZBxJ7PWRDxBgmyRBPsIwrui8tDWF9I47F0faE+OpM/AA4P2q%0AnOcS8MXzkYKA5IiVsmO3rZN7H2H9UjjZCeBLHJkx1Mu8oYMZSYEPJBO7LMkmZPKRmTEnBp4mJ3VA%0A8qOeEgfP/iMD1649b3+HCmXrcVUlxvQ6iWPKDDoRI2nF0ze6k4QQGRkYs9dFy8s3JmWkSY/stT9W%0AmNahpCBzbQt1g1R9MvcTQqBECyXgwO2aPK6yLKC0xPGpfmJAQpo0jSaGMA2py+WCaVW7KT7AkZx0%0Az7gKAKAjA/+3n0P92R9LTl5LMZLJeJYAN1G8l2+8X9+D1VSF1V6ZC40zuzxCcPVf+cnsCC7f7RrI%0AmMIkKHwOUZT7JEA2TNDJFMqxzg3ISAoOqKAGvd0nAW5OtS0mSMOJoXdGbW2b0hVS9/5AUpDs3hMo%0AYb53+uQHCmU6Hh0ZSwEWLYeZUpBKcP0VJwHAgdkRdUq1Zv0yjqipW6DczqmeNwof/V68liqd4B4l%0AgUtElwTM+cbFxCaVCIsJAG7SSRVd2/PKUPj8Pfa+XmaNadQR7frAUyJzbR9RUwGggDWW8h6USmgU%0AyEgKqpfp7v1BMQnwcUStCMf5+Q73EVOCkgC/cKPCgsbOPZJ0PTUJSBXctMrpYCZ4cTKsFAIlhnvA%0AuMoWE0zSlQJugtd/wZgthAExKylc0UXj5daC8Tl4kN0GEBX4WHLH0VdzJl63280VE9JjSjRqwqK1%0A80tJ7XdKBnaU4MbgJpBIcBkAwHUKOaaE3EAJdq+jWDsMGkptzwxzTA/KNxjAZRvjx3c4i6JAoWus%0AfodztIyrg2JCqp6XOGaOx73ek4EBZq+HXofn6X9WUfHm4gjjTUPgUACAO2+iEBSPgWTKDZLMlCPG%0AFeUj0XLGi3ZsYrWM7n0oF0oxNzeDYuYZGewRb1K4MNJdc0zH17bx02kwR7p72nddMvdjAiSj/Kfz%0AKO5Appt8CCS/tqyUF7ufGemuuQ5kAQdqVVZOWpYnVlLgJI7vzJIN44iUAh3XJGHYre5ZU3O5n4kj%0AO+Aq+XwMJ4EBDzA3M8w92o8US/Z0OqFAYfzEXO5HctKjJklC4miv50M/sSD3Y/zbmOuRmpan0xmr%0AjvZabl55O0+dR/ORg2tb/+IvQP/NnwaikbD24Kx3236v6Xi6xjAlpHfuX+X1HpT4kldbFZihIZCn%0ASwI57X2fNgSCNYTx6ZIptDzxYCK6JOcpwemTUwkup3MDHqACZ8Ym5nRusuiwao1G2cAyT+5vNjUv%0AKYAosObm3h927+Hc4gFTnDbtfpwfR5c0I9oKzLKEAIJxP02qUM4ESgA4naIHU1IqwxfctEqXBDzf%0A/SwoJkq4vSlJV3gwhquYP+W79wcU91i+AaSKif37OB+Mdq8F95OAoKOSSJTvDABUlOb4krrCDPUy%0ANX6LjrtpGkiUWIWG8MxAlQCkFvuOil25CRyPdzi371lzKf++iJgSppiIO5w2SW2YayShK73HxcSj%0ACW6SlfIqW0w4M8DZFBN6MN40ANA2/F7rooMqLnwc8YGbRDER73XbCUiZATejOHI6nXZ6WcACblqi%0A67qH91oWZmoTLdO9Zw/b63AnwM35Ndbi2Y6VQl2gpqEOp3b65mqZsj4HABkCHuiTD5kS27+duHF+%0AjO+GAwkb3lNitoyrNLjpARyRi7s5psxee6/nkncHACWu7fP5DKkFtNheL0fDuJK64j11cCBxPJBc%0Aam28BeIOJ7BJhXavt18rpXC/3704smduVi0zppe5R+KxwsAXZFwRKyUHbgoz6aSet/dxjKtEk0SV%0AL9JNkoNnNkDg5vb9IbjJAMlzAgBaygZSRmN6E4bJ99uKtttGCktp4tkRkJw2cH1tNPdRQ4qkMo01%0AFS3FllzWaoLS+TiS9W87AO5jliyQyEcyDSnUe5ZsUwjMSqWbJGMoceKB5HSTxEkcomNyr53Ju42/%0AtoklqyUHbuZN5U2TZD8+9shTwvl3RMzNnX8bc12P44hlWdCeyeR8D7g1XS6ObO+1LBrjsGel+Me4%0AWxmPq828P13XND7g9n2w3oMSX/JqSokJCqsq0LYtC0oYU5iK77oZgWC+mGA6E8Bx140QRSPfUM5M%0ACvCSL0ZXmNKCczo34AEq8BOpqTFdslo3+mcpiMJ3kOBye+0F71TXdYk6nMDTHkzn8xmLMoFSiKhQ%0AVgwVOMNKaVoRHEvuwZQquN1rE9RUGj+4BUrh9qixpmlZwK1+CYGVfTA5psyD8g3AFBNEX9ydD9OZ%0AKMgMsAwTXEoCAkmBfxw+64JLApyTO3vo2QT3yMD1fD5DKEAJHdD3dQEI5KjAGUlBglIevD7u3nOS%0AAqZ7R4mi04Iz4KbMgpvbvRaPFQaeQAVOUlOHZOceoGLC63BqbcaDAqgbZkyvXUkPj4G/jvwV7zVp%0AZh/pcAbstiK8XysLbj7adbvdVpw9ijtwwAI6iCNlwuOANNWN9QEqsJ1nvYyYoVzXLd29v0GsDMjj%0Azi3RTWYYV+ezxP0ejfPLFBOiDv076GsCNwNJQQrctCZtO9p1qphY182Yjt3rNLhpmg0XCIigmKAx%0AlVDYP2vsykocDzwuYqkMkIgjTMFN4wdPp9MujtDXFM+PuvfxWGHgAdp1ht1WzJ9CQGXzESFOAbiJ%0AcTDMQgCNNQzfxd6cxPHgXgP2UpmyEqgbxlg0AdxvUhlvn6RAKYGFm1KQ6yZfwlhUZJibbo8ZDT+A%0AQyC5IOkuttc6OWmOcVW/fGeJYyzfAHjmZhaUqCiOhCzZLFNChRKneEQlYIr3JZVnT5OROADsfVtM%0Ar6BRJFkpBEr4E5Pq4Y4JGtDpumbJjQU9YFzF3m3AQT4ybbJ02uuGaUjR18R8O7q2eyb3c1MFj8DN%0Afv88OpIlAUBdeRLH74P1HpT4kldTSswwRdTlcmHlGxASS/VxPsFlLnBasRa8rIxmNl0om/ci/S6v%0A4TSXyioK1HXNmx1FSUCscysPEcVM4WaTgNzNK2wxUXugBEk5iixa/hLF9O0tUNPyg3eywxmaeAHU%0AdYsecokOJ3WB2A5nruvGOItzScBhoIy/ptcmkgAaCeY6nIVyplvVNGDWCkIzHRW7ltzc+0fpkhFT%0AAogcrz0fEEr6HChBdMlIvrEooDtF18gTiwn/GP3lJp3YY4pX4QzT9kkAMZeEFsboyNsjLczfOnF6%0ASAC6OEHJc6KYyHe4tTLUcj+ObOP88sUEHQtnLOWmnlSPFRPDXUHrqJvsaNcHCS5XuGWoqVuHk4qJ%0A7dyoA9e8A7jpJ35JfXIUs4Gj7n0IuHHsNoAKZZX1OfBXf2XiSIFkghucTyLBzXWByPC5lNv9W1kZ%0AmEDe54Def7ce9QGKADetgCGQJvFMCSEEUO6LCV8GBniSggSb6H5TgNjuK2Bjt7FAYYJx4V47vcJa%0AXKCtc7+/rtcrTrYbCLn5dxjGlc4yrrISx3eQytC9HMQRJtbSNdKdLtDYs9uAPePKSKXs83+M9hp7%0AijvwAJuQ3es0kEwMSKgas9aorKko5mmbCNEwnjp2JSWOAbj5mAwMeLxJQvlIDAABhuZOcYRtSMX5%0AyFXhfA4ToyxzMzi36HmkVxTzp1lWSmElozQBDCBwU0PIjKl8TuL4cD4SNgCnUWOZGUlBFEfatsUC%0As0cBuCm3OOJ76gTNmoi5aXxxHpy+4Zlbcs+jcn6Ntd6zUui4OxdHtuMoph4LFLDmwM20X8rRXi8J%0AyR0QSZOYe8Q9a9jxq8S44kzl98fEsmQpjqT2u6dYy4ASGQNXqg2ryjxPir0P5ldyvQclvuRVFxKT%0A1lgWpgvurTVlCtPnx91xhjCASQR8BFcb50vzTVRMcA8mSgIe7bqldG7Au9GunWN+tjPRYoZCNW8P%0ANRovV2R8Dtb6E9O9X6Lu/bjXqe5eu2CXBJwvEv1dQ637BDd2zTeFW2i+A5gkYMxJCnZMiTUwTDPn%0AnHswZRLcDDXVoc62mCiE1+G0ZkdaifSDyRkCZoqJZMJl/v9wguuNvCJNtSrMyE1OmtSeIvPZBF32%0AflMoS6CufYp7eIzBokkn/jl6K0VNpePe6JII9+jA5wAwSfNh956JJXS4pRdH3Dg/HwDyXkvXth9H%0A4mubvp616bq5YsKnlAaUYp6V4h/jbmWowG4meOLabpoGWhmJXeWBEoXtwOUNij+BXG8Qa7Sfj3Q4%0Al3CvgcQ4P4a+H/h3MOAm53OQHlMXslIA6t6zhx0V3OG5idUYpqX2GoAbm0hxGtjGVEKXaUmB696n%0Ar+30SFB7Xgy4eeO6btFen04nTNp6GkRxZPRACWdknAI3bwpdJ5yLO7AB90yz+AEgmdcmEwOys0m5%0AYUpsz1pydU+Bm0bi+FECcLP3yLIYFme0uL2uGzMZ6p6SgY1hHMkVE7qsQ08dv8hiigmSsgJ5IDl4%0AfYIBBKQld5fLBVDCgJvT9npiXDUVQxe3KylxzNxr7rWrZnM/f68Djxv7+ZFUhvKRVBx5JPdb13Cs%0AMK13bZI8wkop5AlKa5SeXwHJwIRmDDrtykkcD/MRrknC5CNcrHVTZSwzi4sj53N0jSRAqds1EbMf%0A2mu+e895iS3LgnEc0TW+D9DWkFQSEJZxlZc45oDkA3DTb5JwDHDmOjqS7gIJOSnFEq8BTM8HjrmZ%0AZKa4RjKX+/Hm/cAGgJMkpiq/P8r174+z/A202kpihsI6A8+ePUuDEilTmEzhDniGMHHX7SzDkWfM%0AA46OJed2PTIJLhe8uc6EsLrCtPliusPlqKlJndsJapW7DmejZkxaQci81g1gCuUgwD2hw8mN84tY%0AKaSp5rrJQNh1Czoq9D7rlgSqVaNPJQFH3eT4PJFPAugaqSrScHodTqsr1B6Ysvu7xRlKnvL01Cd2%0AJoAcFXh7MPlJQGrcLf0uEO6RjhLc0yWkuGcT3ESi7F4780mAUirw74iZEhS92+a8H9NrlzEEzBQT%0AABtLuL0GtvHC7LlFnYmuO0Fpfq/n+BrxWEnBXnNTZb4I42pKG6bR/ahW2PGr2+upA0fgZnYCR7zf%0AD2jBWRlYNM4vBG4G+7pNKhPTroHQLyXw1GGAGxorfLpEHc6sfGPgv4ZJuAAeSHbsNhuXaeIGAFST%0AMU1T2a7bR9CQCXDzwJsmwZQAwrn3DtTwYq3PSgH21/ai9J5xlQI3r2q/10UmwT3yAZpesbIkksq0%0ArQFLfHNiDBsoQeAmx9IwEziOpEn7Y+L2epMmeXudYUpw41ddHImnFCTi2p0rJoqDOJJh3BTTa6ji%0AAm3jgb/oGtGrxuRNTAKAwoJvFTem1y7XJIkljt5xpCWOoe4eMMVbf1dQJE0KPG7M+9BUmaM4kvM5%0AoMXlfoD1Sznaa++Y3OsOPA4AE0dmaDTKY0rMA2YoKF3sPXXsIlApjiM+uzFlvrhEfmJAQiqdYFyd%0Az2dMCx9HZstK8c8xydzkgOTCAJss4yrHbiNWyiMeB+V2HHoYoIWRk/rNhnilJY4HnhIMuOn823zA%0ALZH7AdvkQC6OKBGayutlcQzgOPcrCgOs0no8jvBMCc68H/DzEYEF2o34/qqv96DEl7xIvrFapsQw%0ADLuRZ0DGFIZQu4R8g0sCAFtM+JrZgw6nMTvyOpySiglmdKJHBaXF6dzouA4L5cjIByBq6jNouaem%0AUmdCLdrQJT1QgtByrWsURZHQuiXQ8oNiErAazrjDSYaAHAhkgyYlisRK8adBAGFnAvC6bszDu78r%0AQG9gCK0yN17Op5RHyWQuCdg6EzbAY7t2HVNiRdLngN6X70w8aHbk7XdVy700KZHgklQG4LtuZRON%0ATgwSbq/LcVW7vd6YElwS4N2r8bk5auo+CSBNddt6I6G8BIf0yW2T6d7XL1GsV4g1SqyPmBKJOHI+%0AF1EXaH9urjPhxq/uOxO7rlvQKQ3BTSGAtuMYV083TSvnPCvlcrlArzDFhAdKVGrBqo+owAl66iNM%0ACRbcjBLcQE7GxWy9yWPs8mVg/u8H4KZ9/qSLiUdp13wxkWe3dXbSSRxHFFQujiQMio9M3IDtuvGG%0AwhgJhXis60asFICPI2SaxsWROMHdsdtyZtCZ68iwUu7JaUnAVkwIv8M5DoCVFHTcmF67zDi/vcQx%0AfB4xoMS69+8AGGmSb0rpMTeFEJA1L5UBmDiS2KNbNFbYHJM9xncw3k5N3qDjvlwuZropFOpxK9CI%0AEVQW6ZhN77u7tt8xjpwvEloDAzVJxv31GMQRxTVJpIsjgacOx5JlgGQAzgyaXZlC+YglW5YllKp2%0AfmLVPBhwc2EYHnT+RQdVnPdNEn8c+IM+QAAPbqYYV+TdBsTTwCSb+3GAm9ZmrDDXkAIS+51pthXz%0AdyCwZlmydU35iAjuESVtHOnO+zG9dq31J7x/Wyb3Bw7qmgdyv7Ztsdpyl5sGNusY3OSfa/fryjSk%0A7DGmru1MzZYy7weMfONyuWCeNWat0LxnSrxf34vVlGYkKHWBgKd23ewNkjAE4hBFYNPM9j0zWWAM%0AOxNtd8KqQ0SRxssRWk7IevBesc6tCnVudFyHTu7r6lBK97r5NftQouN2Hc6ILlmvExZoLAsz99ku%0ALU9QstsjuJmEm1ZsKgrsu/cmUQ73iPaaCuUmeo/KJgG7a4RNlNNJQHLcWSbBKTMu7k5TLVsorcNi%0AYrhhhnKmaYHsxFtr9TKvmU3s9cKYpgFmv29JtHzr3vsdTg4tX7QMUX4GADIu7vvOxOaXwhw4k3DT%0AeoSVQqCDrwXHsE2EqDnqoV1bgpvp3jPFxMKYeAHmGht6vQECTKJEmmpZGhFkPIMdgDMWPewCXRW6%0Aswwo7kIIyJw0iSm4aRlqajqOGFBCmzjidTjJNE0pxlPHLqO9l7u91g/FEU5yZ6cm3fbFBH1mOXYb%0AsCW4uzjCfG4bxf1xIDnnl1FMr6FRYK0+3L2MEkW1WqnMyoGbTGfWW2v1kikm8iZuwLbXfmLpxvkd%0A+KUcMSUAoKgiTx2m4OJc3IEDxlUGAMiNXnWgRO25uPvAjT2EJhNHnEFxLHE8KJRdHInzEVtM5CYd%0AEQOSbvOgSeIYV5HPQQJs57vJB7Tr3NjEmWel+AxI2HykHDxQQi9QWkOICAD3VlLiGMTsVPd+L9/Y%0Aae8zuV/O4yobRzzD5HdiSuTykfk1lDxDW18wf9Fer4vN/ZaNBUJxZF3SjCsg0b1/GAAK/62uBcoy%0AAW7a55E/VYZk0rHJ+bweyDfs10NvvJ9S1za734+wUh7wASqk3iTgXhwhZmcwpteupXrJSxyD3H//%0AYE8yN2P/tkxDis/9zEFPi3oI3MzFkUeareEP0ub9/nEvs2FcxffkV3W9ByW+5NVapoRegcvZBHjO%0A7HKjlUVouY+2cZ2JDKIIeMEy0QVqmgbazq1KSQrO562jotc1DEx2xeNAaT0+ESKmAqcRRb/DOUOj%0AmrY9ojGVy5zrugmb4CYAIOZ4aK3LvjPhxvnRXs/TpqthzADnVbl5ybRipkSOCsxRUwGbBDyiK9x1%0AOF8lqamkqV5mYbrJeism5HC3Gk6B0ykjKahfoljfQiivWPd1rpm9FmLf5D5d8mh5MFWGKSaSfinM%0APTIOBlDcmwHm5BsPJAHZzoTtcJbYPv91McwJAHWZ6d4nWEBHhXJOvgEcx5Hz+Qzy+mKTALvXwzBg%0AWZYkSMIlAXRcWRYQJXn+uWWoqb6mmuJIPdzc+1TrhBkK85zuukGUWKsP9wkuHYMQBwluHtx0rxVi%0AR001HU5eCz4rpus2eHtEFG77d7qnxhH3PmESWs6vLCtlP8vMXSOzDs2JhUA13ALGVQrcXGqme09A%0A0hP3GrATOGJPCW+PSFNtOpyWASCZOKKxZwFFe92ngORcgut9/jF9v3yAleJc3KU2e2b3iFzdCbR4%0ACs0d48Dfa/S6ZDFRYF28cX4MK3EbUZkpJh5kSnBG0DLDbos9brQ3VkmsPeR6Y/0kxnHEuq44nc4Q%0AEFihIb3YVuvZNElWkZQUJCWOB1IZgJib+70GmDjifR3nIzujy6hQ3u23Z5jMjRUGyHwxUbhlpEnF%0A9Io1FKXjPp/PWBa98xOLmZtpcJOROD4CSjB+YkKI/QSOCADeS2X2MVsDkGUdeuowx5RkJGfYhDlz%0AYsdKyUynqkoCJaJY6cDNPHMTYJokh8xN8//Yd+l8keh7z78tk49wuZ/PuArATeZ9Ug2ph71pIqZE%0AzryfwM1nz55hsqBEU3x/lOvfH2f5G2g1pcRkk6iuizRj3krSygK69B6J5Mx3AD/BTY8pc4mio6bm%0A0fLr9fokRNEc19MNeMR6h1S3pPkOaapNhzPUgjfzEMhlklo3RjPrgreUaV0hI98QQqDzE1x6KJUV%0AmwRwnQnScJ5OUcE59EBdb1/D7LWUBgzxV1FmdIXjAFi5wq5QntLUVNcpnLXRudkOpzidA9M0MlXL%0ATuDw95t0rqczsMxG0xctmsHudxXMS4xfStB1O13c1ySVIRMvIEpwLSA0xl23YTCfWd1sAFCGlQIk%0A/FJofy/PmL1OG6YlOxMXY4pEfh51biKE1d6Xu2KiB549B8A7cG/gZvjvuzFcdG1fPgi6yZfLhdXL%0AFsIQPqYlmlJA+/Ls+U6fzMWRMucuPvRuj/z9zlFTXaJ4MpNOFmiU4929Tz0bpsQ8H3XvGXrqsN+j%0A3esYKjCN87vFe/3s+Y5xdT6fMS4JLfjCdTi3z98HN5tW7JhfZY52PQ6796FVHADJWzHhjV999tx5%0A08D6BaQkBWv1CYReIJfPtn8cvD3K+HfE5wgwVGD/3IY+ZKUsCqUECskUykscR7zrkUDpFJCckRRo%0A/15j4oiGxFp9tHvdVkwYkLmwk07kBy+AaTQgBYC6SucjG3OTKZSZe43Ww02SsQe6k9kAr3sfFBMM%0AAET5iAPAmXtEKUtxj/ZaCJGeUkCMG/r8vQlFm1luunBrYx8giiPrY3HE5CNM4SYk0J3ZvVZKQ6s9%0AANR1AsKXJtEenZ8FMVsIA5SMq040SULmpmOAes9aYIvZ8XPajKlkT9e+j90zhinBPR/puC+Xi2FK%0A6G38qjidA4+ry+USeup4i5U40jOo6TIAEA9uniKJY5yz+XFkXnVwXQM+4BaxCUebj2CLBZyhPHDA%0A3KTcWsp9829+DSVP0FZe5K/r9YqyLAFtjqES3puP/Tbuts6ZuD4icczUNVwc0Z5/m/c+vjQpZLdx%0AzE0dsnuZuibpuXQ0fYN85Jg8G+CBZGrW+PKN954S79f3ZDWlNPN8sSGK7FhQJEZD9fubJXiNQxSj%0AB1OsmU3QnM7ns+sC7Wfem7FQAVrud+88RJHTuQFIJwGAeRDY0Tx+YfIIeht2OO8umaiWEbNWWD1d%0AIS8p+ATF+gZC+SZQNjh+8GFeV8h13fzuPe3R8w8NzVGpHV2SQ8vnVaEoinA2+NADzz8K9ogo7nES%0AkJ1SQMmEB5TQMtRUPglw3avZdiYW0+GUH35sWAn2ENomneCyaLnbIzo3Tp+8T7gA82BSylAZzWt7%0As9f2a3+vuQeTz5QIk4AeaFsD3sSdiSRavju87Vyef7S7jsr5NVRxTrJShBAo7c+kHQFK5ybJZFRX%0AqOs6373nignaIzYJsOf1CFOirk1CGXU4OQCIZGC77v3off72feZZYxr1rgtEx8XRrvUymyDIXEeu%0AmMh0k1vrB7BAoRhu7n2qxYCbJAPLGxRH3Xvv/ufATa21vbb37xcUykEc2fa6LEs0TWO04HGCKyUm%0ApdC2bTSlwP/86b0yQHKOmvpB+D7mByuK+dsskAyE1NTAnPj5hyiHG2atISDc+LlcHAkAN3+PMhJH%0Adq8vEuOgN2BxCONIMFVG7Qs30oVPiuneXz4w6I5XuAEZ2nWOceXdI+51zitlf2IkldHK/IwmycgP%0Azf4JQb4PaUmBlmco2THg5pCP2QkZ2DkGN4feFIBt5wqlXByJDXPpuHX0rDVvbcYKP6lJQoyb5/tr%0Au3wASO4af9LJ4N6HPK6yjCtYiWMcs+l51HU8KyWx10JGTRJ/j6LCTUrJjwTlfA5mC9x49whgJ4E9%0AlSU77vMagFgp16RUhq6RlcBNG0fk849QD3fMUNAW3KTzjNc2pjwRR5JMib1UBmCkScG5DUEcGbnJ%0AawnmpuZi9nU/Vhjw8pGcfOOD/fPIsFLyuR+NLK5sHCEAkEIPMTuzBsUcK5nJ/Wm5kaAJU/ngGemx%0A0nypzMQ0WysPADqfz1jXFcMw8KyURMyW1sD/qUyJbYJPWipDufZ7+cb79T1bxujS3kC6QNu2T3sw%0A5UzzkKZLykKg6zZDQBeMPDBhR5c8MF+83W5bAPE6UymdGx1X+ub1Ehw/CXDU1DTF/dQZuuSsNcrh%0ACnzwAhAC9TQEHh7LsiQlBUDcvbfH8GKfBLrXrfsOJxBNKRi89wGAacD1ekXTNCjLkk0CSAsORCOW%0Axv0e3W8qmQQACXoqPQTasBNA1NSciVfQ4VwNiCM/fAkMg0nCcKBPrj6GhgjR8tFLArwiJuV8AAAg%0AAElEQVRzC17HdJOBRIJr91oPfQBcTauGFCHtOjZNc5KCYdglynT/cBR3OsZ46UyCY1gp6STgdDph%0AXa1WXdqs037+pVVbL0t62glAHh6MiatLJtNMiRjcbFrj57AxJWwx0bTQwyaV8SedxLRDruu23SMf%0AwgfbgD0rBcgkuHQuL/bX0aa7TxcTrb1ulbTv9dxM6ajnEbPWWG0xEXjqeGupXtru/efhMdWN6QQz%0Ae62UYT+z3XvfENAHbqYJWq1ur4UwsTnuphDjSgixdYJ2wM1WTKT2Wils7v3+GnvgfDEFtw8ALZ9Z%0AVkpeKmM6nB7t+oMXEINnmtY+Ukz4ccQDAAEEkwbsSsWRPQvIKyaGIYgjM7PX9D2Bm26KD7HSmi7Y%0A66IMXdyB7RpgGVejf4/sO5zHrBTzPZktyg8/BrAxJ9Qq0875VuLIgpv2XuMAt1Q+QvEz8Dmg59HQ%0AY55njOMYdDh9o7cNAIpMXJlYm6K4A5k4MmwgGYAI3Hx9yEqhhpNjSjhw80HGFSNxNMCNuY6estdA%0ACG5qPx+JvFIAsE2SxsrA6tqTFMR5jY3/aZbsQeHGPPs3j4O0VCb0EzPPbHE6oxzvBtzUAqcu073n%0AWEDuOfIRG7MBA26mYrZajdRzF2s5pgTTkAK2fCRgt73Y535dJ5y/lNs3CxCwfin+tc2YE6c8DmLJ%0AXaW9fMQDJQoZeer4y44XZj08vFgbL9ckSZnK+zHbMff2UhkgZsnuwc3g2hbC3S8pUAJ40C9liOUb%0A+Qk+gJnQuLyXb7xf38tFRpeA6QTmx4IytLL+QL6RoF0Dhna0K5SfPYe2iGJOewVYXaHtAgkh9g8m%0A76Fk/h5HuxZswmVGMPkPJi4J4A3TgI0uOUOjpIK7ac14OQtK7PSQ3uLRci94pzqcS7rDOc8a06TY%0AgpsAIMAkVjErhbTgFFB9KrB4HiaBd2ZONZDXFcZJoHsNobdM4UZSGQPuaEuXNHtUfPTSnCdR+Ko0%0AWs527+0xiBwokelwAhuVEeMA4XUmAtQ54SwOhA+m+/1u9tfuEWm4b9cVbSd2iV/WgXn0zm1ndMkb%0ApgFeN5nuaduZoD2q9QoF09nNGXkZx+vXkfa+h+A63PSahAxMCGG091wxMQ4Yx9GTyuyTAIB3Fyc6%0Aqnj+oSu4U9RUAGkn98F7H3uetHKGabtiQphzE+dnQFnZ8XLG4HM3ptfft5roqVHXjYrSJ+w1nbsb%0A57e7R4agmJiZrhv5AAEew2OM9mjoDcW91wdxZH98yTiSccynRPFyuUCtHlOiaSE6IwOL9clp7X0b%0AsgkfiiNpIBkwyScVE36s3ZkBZmjXJnk3hTW3RzR5Y89uo2PcHd52bh9EzyOtHmOlLBqr3ooJB0rY%0AuLIegJucxBFjz95rtFLyDRrn15MZtANuWuiom+ziSGR264/NpvPcYu3GSsvlI0nj7cF7H+97wMqS%0Aqo+SrBRgk9TRhAIXsyPmZt8br5J48RLHgW0k0ErtNWAAmVsEboqIKXG5XKC0xqL2BRCBm4BnGuni%0AyFZMTpNhk8UUdzqunOSOex6VGZasX9w7lux0B9oOojuhGt4aGRg2Blyue+/HbO3HkXky3mnRWhIs%0A2QDcZOLR7XaDlAYA5E1FbRxRmwzMSQrOzwKJEzdWGPAbUrsfmfcpK/Ne3l4LNaBY3yZZss4w0vkA%0AWT+xFx8CSkFaj6v1iE1YfRLI0t341YOGlBAIDK+BvX+bYe69cM3WOPcD0tPA/DjigDtPBpbybgMO%0AGOADP30jJ5Mm9vzGAnov33i/vkerLgQW22FbLFqek28ACVpZ/LVdG4XvQDNLN4oFE2j8YIouScc+%0ArdoF1EC+8fwjU/RMU/7mTSUBywysK8SLPYWvmNKGafG4My01BFFBm87TFeannZgHU9S9H3qgLCFO%0Al2SHE0js9QMPJteZWPadiaoQUBpY1JYE6GU2H/CLreCeJmO+x+vuDx5MlAR6ANDR5A0Aodv1PAJC%0AQD7/EBgGCPfQMJTyfPfeu653HU6+mOA6E740yRmURXtNxz0lCjdgSwLcuTpwKywm+OT2AYO65x8F%0AlHKxDijW6+FUmWXWUH5n4gWBEjNmrV0cyc0GF3qGXN54xzSYpCTqcNPKxhHP8VpHBXc8ohLArngj%0A07S2bVEURdTh3BLcLFMi1ZnYvU8YR1KGaaSprgrrs0LjVynBpZn3C8JrJForN+3EXkeiPaJd8zHb%0A5KNq8xSIADcHbrKFstgzrobwffQweGOFn8a4wjhA2FgbxOwHDFzP5zPU4k1MakgqNThvmiojKdgM%0AijnGVSaOZIBkwCa4ib0uyxJ1XfMAkNd1C541Yx8U3ICV3D2R3ZZi3MjlMwi9HHY4nYu7MhdcYUGJ%0AymNcZcHN6mUgceS6wLvXJKaBAXZqUoIpEU+VAfgmyY656e7/F65JcrvuxwrTKsuUfCNmSvjg5qvs%0AXrdtC63NCZsxzj3wwXPD3Jw3GVjgqRMtTuKoXV7TvtNez5NhaAT3/7pAL3N2OhWwyUkBP45EzZax%0APyjcBLROMa4G4HQK/JvM+adZKX7BaUAJhWq8G3Cz7SDHAcpKk9oMczPXJMnnI0+II15eS1NlhBBs%0AHHGF8hIB4EMP0URy0ozkzhxjgnHVtuY/hknIFco+A3KaiCVrGMeU15bCfPZ0bWdZQH6TJJP7u9ck%0ApDI7/7ahB9qT26M49wMQ7PcGSiRk6S8+crXS/bYfK0wrxQB3MZKOzVuG3ZYGgKSU6LrO5drvmRLv%0A1/dkCSGgLKJ43OHc08r0cAeq2n79dArfOBjTRwy9gffOzwK9bJgE7D0l6MHkOipUcLuAct86nCf+%0AwZQtJjzaPa0jampRFJCiMa8juqRNcJrpjlmbMZWnjPkiZAVVvmCLibgLSMtR3BNmR4B9MO0ecFEx%0AwXbvyYBHOUnBeruG7zP0hxR3/ziDFXRdQqbEETXVFBMmwa2iDqfwru0jx+ugex8nOMx+pzoTUhpp%0A0u2qNoMyr6NAmuqyLNnCzU8Cdg+mJupwJlgpUhpwPpngSgk8I7M7k9RvHgdp+YYBgDQWrVH7dEkA%0AlZoxefrk9AjWENzUSh1e28tBHLkRAESFu72OAuNFJgkANvmGYV2cEwnugPtNGZ/R+glxJGIl+XHk%0AiJp6Op2glDlfQXHEJri1B27m9MmquEDJJorZB3Eks9dnBtx0dPn+7q4RrTVLuyYfIMCbZEEdmxdM%0AMcF13Y58DohNFHU4leyShmkALFPCTkwK5GQ9YOUbShVpSQH2hoA62qOnyMDqxhgf3q/rbq99INlJ%0AZZgiGQBbKAvv8zcJvsL5/O57Te8D5LvJgaaafIDsGGf5kfn9GgtmKDehKl1MRN171038wNwwib2W%0Act/hBKJxfh67cZ+PJJok0sSRuq63Mb0OuDmbrsEyG4r7SbLHUBQH5sQx4GJZKbliguSNAAChTVHS%0AnoC6teCmhlp0No4kJY7u898DyfQ3U5ICIIojVpo2v32DaZryAJCUGD3GVSDddfKd4YDibs8ttd9R%0AwQ1QzP7Qjp4K1ybdPQHaGF1Www1oO8juZO4RexiFbNOSAnBNknePIwEoEV1HeogaUhxTgsBNFUul%0Ah+DzT40VBjzmJtuQshKXHZCcjiPDMDipzGylu7WyMujnxLh6TE66kzhmcn9aKT8xgPFdYsDN1OQ1%0AaT2u9jGbPGU26XYKAALMfvNSGXsuVR2yUsgr5aAhBW2MPCf93lPi/foeLhppuFj5xjiOmOd593us%0Ac37fb6grRx92hjD7v+uC5V1lb15uBjtgdIWT92AKjaXCQrk77XVudFx5E6/oIXBATfXNdwCYK3rc%0AksDSjqkEgLZNdzgBm+AGaLnnKTD2u4IvpXMDwiRAR2i56u9OUw3AjuCKCzeiAnu0su98an7okkA/%0ACeASXHteCXqqYCjlOWqq3wVXtjNRW08BYU2KyDQtO4IVZq/97r2OHkyp7j2314AnTSKDMu/ajpMA%0ArgsEbA7M7lzHAWhbs0/jgHXVGHqNM1O4CSHMtZ1ipdDx0PfIFxP++EHqcFa2w0mdiWqdMUNhsqCE%0A1jrbdXNxhJzk23bX4Xavoe49K5fxxvlFySTLlEiYptHvOVYKgaR2j0wSwBwAnkC7Jorxg9RUx6Qm%0ATwmb4JbTHpRId+8/CWP2OGwdziztev92gWbWp+8DGK9vsK6rOW6GmkrfKw2syptScHtr92iTgdyy%0Auns6zv3xmWs7UUxkDNMAmMlCisY43zzGzeAyk/Wwex8ZFD8q32Auq0Ca5CamPDexdowkd5k44vul%0AOJq79/mnxgoDjxQTdo+0cqO4c+Cmr6l2WvDVMycGUK2LYVwt25QCXlIQde/pWm5P5hpgzYl5IBmw%0A0qReO2mSaMKYDaTNiYEwjrhnjR+PAJePcHsNZCQFJHGggtueG7FScp5LFLMBuMkmFP9rT06aY1xt%0A3fuIJZtjXB0AyYCVOI6DMScmn4XPzPSaI5bsHIESDtx0ud/9kN1mjjP8d70sJmFgABfDkk3vNbBJ%0AvAy4eTPPbALu7P6vKw4agJ+g9A2KKW4cSBy5vS4KgbYTuPngpge279htSXCT6d57clIaKxybbtMx%0A0DHGKwTJQ5ashjCs5Gj59+Nip0GQyTkBN5VYscL4Lh3ttfl79tp+oCG1JiYmAREoMYYAMElluq7L%0AeuXNq0ZRFNuYXpuPCG9iWjaOFIk40nuM9HkyzAl4MTvRbH379m0g3Z2hAk+dr/L6/jjL3wBLv/0c%0A6i/9Wcxf+xUIMsSatyKIlXCwtLI7YJOJrGv+I2g5PeB2dEn+wRTrCkO03DcE43VudFy5JCDuTDhq%0AaoZ2HXQmCmzBu2lRe7pCoEDTNHl66vTauM7BC95NazY2StSc1p/Z66oSqGoRoOWUKN/fvHVSGcAm%0AuEygBCIDns8NsuyC7vhdYkoErJRX2fFbgE+XDDWcACCtadojVGDAYwGNYTGZYgGlEtxdMeFRwWPd%0A/V4vu2nBm6YJJAV+okxJQGxySatI+KVsZpChu/Sj1NSJignb4aR7JB4vB6S698+ghNe9p71t9h1u%0AWuuqIQt4cpxt7eipns75Edo163NgCy4CtzD2uF15A1cg7U2zo13bc6Mu2MPFhGX8oDHXdj3cMOkH%0AqMDw6Km0oiRwB25m5BttJ7dxfmNv5DYXA9xcbTzIs9uY7r19nSu47bUtJdC2TJKdiCNarQbgarbP%0A371mepUdKyyEQGNd2metUA33bY+0epxxFRsU0zF88GH4vbeWhe8mAx64aZ+tousczdkvJkwcSXlK%0AMIwrL9bmuslSCoiEk3tgTgx41/ZrKNlmWSk+KFG7iUlm72LGFZCQFLjufVRMZCQFSwZIPl/kNs7P%0AAcBbHKkqM1XokTjinjXDsNujbIczRbtOFEobkHzElLDvbynt9DwyHldGBpYFN8EYFI/Djr4f/H5i%0A+gbA5H5eI+H6+QZKpACgWAamlEJvj1tE7DZurDCQMXF14Fbo3wStUB6wUnypzAyNur+5mI1xcL0V%0AiiPJJklFTRLq3pvxm+J8CY/RLucnlmySyC1mYwO3qFDe4ghjKlpuHlcOuHr7NgQ3/TiS8G4DUrkf%0AxZE2aLYV86skK8XPR8jk3I1fJb8UtWKxHleBp0609uBmgpXkrZRUBjBxZJ405kkFwK22zE2f3RaP%0AcQbCuiYAN72YrZRGf88xJQ6Ym65moziSNu8HzH4/e/bMyK0A05SChvoLfwrTL/19fiO+Ius9KPFl%0AraGH/ss/geVX/vHWwZ51Hi0H82Dq7yaZ9Mxugt9fNSAMWzxegZFXdNPR+MHT6ZR+MMlQvjEMAxab%0AvIgXIVMid/NqDag4EaDCPTLyyY3fAjymxByBEk0LtB2q4eZAieME9xNIPUGuVnvvgvcpOEb3+4kx%0ARbScuVTEAri+Ne9/Pp+xKg2lsXfNl1sx4QrON/a4ogdT3QhUCZ0bkKcCB10XYqVkpDJlWaIoqo0u%0A6Wk4AaAQGyhBUwoUmW94y6HlcwItT+oKU8WElSbd7HXkJThHHc7GK9xIUuA6nG3rAKBbpjMBHCS4%0A7ZYEumLiAWrqVkwoV0zQdVQvk/OUOOze1y/3hRvT4aaVGnULeJICC7gJr+AmTTVNlQHS3jR0fqbr%0AFhZcuu+TY4WBB4qJZ88dmwjYwK9c994HNyUVE/ZzI/kGACglwjG90VqqT1AsnwNEb3XFROd8d/yV%0A63BKGudHgBvd+wBuD7HbKMH1u25v3blRYnq72bHCLMU9EUdGn3GzXUdCjYaVciRLsgD6DI1muFpw%0Aw5ybdIyrPLi5m8AxWODGMm6eCm46aVJUcOueY1zxANC8aldQ365XC9zYgvtAcgdYFlCS4r59/nQf%0Al/Nrs9dif077DucGSpCnRL3OwZhK/3XBchLHENzcQPKnMiWsxNFrksTsNqO7T4MSuzgyhrF2ufXJ%0AscIAGdQ9Lt/YpkHkpTKuYUFjm9uTYUqMdwNuaqCuPQCcWazEkZFcut+nOMJJk2qJqvKaJK0XR95s%0A+ciUZFxJLEpDab2PIx6bIJ/72eOMm1Kjf69tTRK5fA6h50OWLAHJMxTK4QbRdhCt9V3xWMkPgZt+%0Ak4QBAGmpTPMP8Kav0essADzd704qA/Am537udzpZAPyNBUu8e+124N0GZNiEtNfralgqIJZsnt3m%0A+4lVi/ETwwdGBlSpGZPnceW/zl+6uBiD4jiOXD4wB54YCZrL/QAPuE+yZNVujDNApvKMX4p3r/X3%0A9Fhh4AHm5gsLSljmRM68X2sdjMwGLOC2DNA//T9i+eVfZI/hq7LegxJf1rKdZH2/oi4lVqGxzGbk%0AC5AHJeIHk+nedKx8Y1mAssDO1RuIxvlFJn6kqZZSJjsTMVMCAG73m0FALkYvv/aGnpq7eQEmwaXg%0AHXXvc0kA3bxBMSG10ZLaxEQOvTM7esQQEIg0s43/YAq7Rzn5BmDpqRQoixI4mz263cM51QCfBAAM%0AhS/aoyOdG7BPAvS6GuqvAzeImvp51jCN9tovJqoxZEqUUGYihN1rrTU7pcB072tvr/kOt79yaLkD%0A3N7ak7WFkhp6lygCYEdwlZ5BHcA8mCylnPTPaSpwgnbtOcu775GnpvodTjfpxNKuSb5TzaM1Tcsn%0AAQDFkRAAyhYTmS4QMUVcHKEERytc37wJkgCA77r5SYCRqoR7NNyW5FhhAG76xs5DI4gjrQduEjV1%0Az0rxxw86poQrJjqI7oyqv7lRzrTfub0GtlHGO/nOGMaRTQvOvl2Y4Hrvw7FSOHYbYHxrHAB+8yRO%0AXqGc2ms6rl3SNW57LbzraBu9+hi7bYbRggs6HoSMq2BMb7Soex903YK9DuOI1oY6n+twqhUYb7M7%0AN7QdhnHTVANITPHZignAdu8tAO0nuDmmBGDNFzMysB24eWDgSseyWBf3ahmMgbMdnVevE2atAsZV%0AWnb3csduy46pfKCYuL1dHHBD4FYwotLGinLX4ZSB+aKbmOSx0u5vzEbmmRLMD3aMmy0fUbKBLi67%0AlwSF26yxQqOiiUn28688cHNd8x4escRxe450ZkJRdOBHTRICN/UY5jU3n01zEEeC7j3FEc8w+XbA%0ASjHn/VjuR8+rQyNoe95aAsIzJwYAQfINL2bzvkuRxNGXSgG7OELnwPmJAQZwG3qNpSfg1pzbzeZC%0AWU8JL44UhfHUub6J4sjQJ8cKm/M2UymSfilBs22wrJS055L/rFHElJjsHtn3qZXxppkP/FKcQXHs%0ATeM9j+KVmpgEbPe2aQCGDOCQJcv7MnByUmfg3Z6AdcX9jcm9UrlfmWJKUO77ImRK5BpSfd9vskxi%0ASmjlJt2J0z72fJXWe1Diy1pWv6duV9SFsKDEdvMmJ3DED6bh7lD3p5jvAAaocPorP8FdF1ythglA%0AMsGNadcAcOvJd8EiugeF20bhi34QBKY2SLhS1FSaU+3fvIVU+/chtPyB0YlA1L1vW4g2LCbd7x8k%0AAUTh00NYcN3u24Np07mladdOUmDBDJ/mmO1MJDucURJgKXxH1NSYlTJDox6uIN09ANSwusLYNDJe%0A1L33i4m6NsdjxznF65EE1xmn2aTrPk1OUw0AI8OUKKRAKbF7MGFdtu6tVri/WSALA+5xK9W9Zz0l%0ADqipgaaa5BvElKiNc3a92DGVi3Zu3jkPD7l8Dqg56kylnNzTHU4a5+c0s62f4O7jCOcpMS4huHkd%0Ap+B9jgq3ohCA3ibguDXyCU6Omhp0kxcNDY3SAhCCjC6HKxZs4GZ25FlsCOib+AGITeo21/y8ZlaP%0AYaLsJ7g5AAgITVxvRM33HNiPKO4Ak+AGbIJwr4G8gWvcBar6q2VcmT0qtAUl5ryxqOnePw8TXJ9N%0AELPbHthr87dIvmP2+zqae4+u1zExMQnYwLjz+ewKvo1NYqbKcGOFaSXjCDFu3POot6yUN9kO5+bi%0A7tGum868F4BqGQ3t+iHm5iebxJGu42z3Pg0kt60d5/cmBICwzLj5uvvFFBNxoyVmSiilcI/jyCGQ%0AnDHeLkqIpglM6srp1WOslMWCEmROTPKN4ebiyLoc+Bx4EkdjThxJU3b5CJ0T+3Yhc7Pd4sj1fkNV%0AVWiaBtNyEEd8Gdg9zCOUneKT22tznAmWbLP5NwHH4KaLI/R+zpx4AyUoH1xmepbOmCKmGrCXOOro%0AuRYDbsvBXtMe9PfQU+Rm75lAvpEy3ubiiM+4sjGba0CaY0tJCqI4MtwhlzeGlZLJR7quQ1EUzpzY%0ATEza9qjyGFeHccTP/dxzpM3UNbmGlGVcfW5NzttNln7EkgX2caTve6zR53//bLQ/f0fm5ofkA2iZ%0AEg80pHz5xgyNxjYznKToK7regxJf0hJFYWig9yuaUmKBxrxolGWJruseezDRrOLOgBKa9ZRIFxMA%0AJbhMMfH27WGHk2VKjGN489og/NRCWe90hcfU1LCbbP5NgjScWxdYe3KZnKRAFR/Y7v1WKAuv67JP%0AcKnDmU5wtQb6UW6dWwDXYTSjjLouq5cFzENLCGGSlz70S9DDmBxR6R9XKglwQIn1y9iKiaPOhPl+%0AhkLVX23hZpKASi2mez/nR7AClp7qMyWazjxgGUNArTSUyu81ANz8JKDpcJvMwYamogxaLuUuCdD0%0APnRtv12OkwAWlAiLST30h9RUf/zgNn7V7pGUQNOhmsyYynWBG9Ob22sBbZIuDwD0O9zB769pYymA%0AuverQQV8wO12DzoTAO+aTzPDnYZ9njcgAQDlu++U4AphHPi9kWc5amocR1bAdTip61YM9w2UOBh5%0AtlijsGJ+tcXsZt/hprUZXablMtOosYxLGLOHIZgqA2SYEqtyhcdtsN275gQ0nRkrPOUo7om9JhPR%0AqCgtp1eGlVLvDdMApsMptOtwugRXKKwPsoCW6pNtsox7nwQAdLDXDtwc7M+pmLBG1Lk4UjupjM+4%0Ass9oeh4tM27XJfl8NMeWcXJvw+fRI4UbAZY0frWaLOOiKIC6QT2PmOxeB546zFrrl07i6BLuIxlY%0AqklC0qS3PpDcQgO4+rRrdVxMuPGay7L5LgAg/C3HAmIZVwQkAgGbrDiYBAbAMa7MhAIvjrQdal9O%0Aeigp8AwBKUZnAbfjJklP4KYfR/oh2GuAH+MMmDjiJAXjaCrFsgSaDsMok2OFzXHRcUY/iHI/v5us%0ARANVPNvvzbo6s/DFSXc1MFlvEntuwmO3HXbv65cbU2IHJD9tr6l4vfd2L+znRuCmn2unJXeeNIlk%0A0hHjKvV8NMeWkRT4jKux3+SNB7mfUtp47GqFag7jkWFchTKwRySOqdzfXzmmRFVb/zYf3Gw6zNMU%0ASGVSTIkYlACwBzffLGasMDNREMiwZMmbyPr3YDxuSAXsNntKEzSaybyXfA9KvF/ftdWdHVOCOhOA%0AQcQe6t6Pg+lQZJkSafQW8LpuvhYcwPW+Lya4pIto1y7oTHN48w7mksppOOk4g+V33fwHU4aaynYm%0ArBbcp6YThW+x5lKpKQVb994rlOMOt7dyEwoAL8FdDANAyAKoa9xsoJRSZnT3m3wDsA+mMaQCDkt1%0AqHMDjpKAzS/DUFNblppKc6p3HU47gos6E7VenKTg8MFUv4RcPjPd+8FLAhkKX24GO+CN87PXHz10%0Abx69FyC6ZEJX6D2YlnXFJMsgMcl1kwGb4CZMXP17DWO/UVMPukBCCNfhrOZhK7ba1s28Vzapznfv%0AN0mBDkApPo4smc4EQOP8Qt8FBYH7MHh7rVBKASn2CW6cBFyXNei63Efzx7mxwsDBtd20FtyyCc4B%0ANdWPIyv5d+itUHK+KxG4mZIUQNZYyxcmwV1mKyfzO9wppgR7eFscWRv7mZnxx9dx3jputpjYmS9a%0ABpYPAt2myfhtWGbSfW2DvxOv5F7H4OayQC+ziSPlC5aVQp1KP+FyY5w9ALjRqwU3H+y6ue69od1S%0ArE3Rro9kYL29/qiYuNkRRuEY53C/zLWO4Nq+DQMU6Hlk40jGxd0cW8oMet8pP2KlkDaZZCsG3Oy3%0AYqtpUXmMq2BML7Och4dfKLvOJD9Z5pF8hN4HTYehqKCU8rrJe909wDM3r4uKgDuJsjKFC7dSEyGc%0ALxWwAS5qQrF8nt1rgPIR+3zUVCiRx9VbTFGhfL1eWUmBkzjOr/bsRmAXR5yPRebaVgoYlioAkq/j%0AFHTugXQ+QlMKTqcTbtO8NRLaDrfVxKWcyTmQa5Lswc21fsk2pCh/u1wu7v2EhM2Pt3ykElZO+kA+%0AslafhD4HTXqvHwY3pyKItbs4kvGmCZibfkOqNVKp+5UfK0yLY0qYMd4xuDk8zJINJHeRVK5aRhez%0AnafOEeAWNUnexeMK8CSO9D5th9sS5X6Mfwewl4EBwG1eAuDmflvRJsYKA7mGVCjf0L3HSknEEWLN%0Ax9M3qt7s5XumxPv13VvdyXhKFNJ0JuYt6KTkG4H2npgR5CnxRNo1YILlMgPzAqA9QbQdFiExTlOQ%0AcAH86JxFAasyHZWyLE2Q9Qq3fqpgGjBHScCxrvCImhp0OK2Gs/Y6nO6BQrrCA1ubUwIAACAASURB%0AVAMeAE7rtgXvXDFx0OEktHz1/ASaDrd5DZByALuJED5TArBdt2lDgkXT4Q7z4E0luKQrTNIlg47i%0AHeVkCzcmCfDnVFOgVEKjGO6WLklo+WLMjjxJwXH3/tubztWe31P3mqRJ/VRu79F2oHzXL94e7bpd%0Aq8bR9zWAey+SYBtAxUTiwRR1uIoH3JfpGjEdTuWYEgAMU2K8Y7amaUodde89v5S4M/VEU1HAG+cn%0ACtfhvJc1NBB03djORMkkARqGum8L7vtcoU2MFQYOElz/Ohr6Q2rqzr/DG7/qEtxlcXHkUQ+PmJWS%0AZFwdJbgUR/TZAzcb3OZlF0d2xUTJJLjzarqJtpi46y74O/FK73V0HQG2UH6dpQEDCOKIKOBoty7B%0A1QuWSAaWiyOme/92K9wBuPGi/u9mJp0AcOP87nPtignhxRHqEnOu+QD5pWx7rbVGX9bu819FiSHj%0AuUTHxhYTUaGkLZCcGuMHMD5A2ismAKDtUE8ESsAd93GTxLu2m5Nlt/HyjZTuHrDFRG9+LmzBdatM%0ADMjp7gGrBVdxHBEh42oucToXWXabOU6GuentkR4G5xGT63CSVGZZtNGBr2H3tuxvWD2mBHnqcJKC%0AoEniAYAiydw0gETqXB3gJs4BSH6bZoYlm/A58K7tK+V+9rgcuJnxSjHHGe91LLkzE4qK+UF2m91i%0A4U06kfa4SE56ZL4IWL+UoEnSGsYdIyc9ApKdf9tSB7H2ZhlrdV07k/P9FJ997jfMM1bTqgeaFpM8%0AYV3Te22OjSmUl8UcfCDfsA0pUbOsFMBjt9m9Ng0pI90VVQUUJepldMxNOu6H8pGEp4i/1jXtuQTY%0AJol9GU1MuwnbIKVrm5HcAYYVFDdJbqvaJq/BWEOkpBuA2WulYMYb+8uBEtvY3OIBrxRivm4sIEDY%0A+k++95T4ctaP/uiP4rf/9t+OH/zBH/wXfSjfu3U6Q99vaAqBCSoAJVJJQPBg6jdEWbSnnfEikKc5%0AmUOwCa74wHWm4iRgXjUKAXZ0DmAKO9dRWS0yXZZAWeG+1IcUdyBRTBSlCXCWvl/M3za/+whdctGY%0AhUalPVDCmaaFBnVAHi2Xy3eAubfBe3ufva4wT+FrT3acn7gECc7Nm2N/RLse/a7bskILaTSubYe7%0AfGZ/lk9wc1pwERQTr55UTEDCFQGuM7FOmLS5tg8lBXGCGySBT9trwD6YbLeGOkE3CJcoAsC0JOQb%0ARSjfAGDuC/ugnKsLllUcFhMs7dofwQUAw+AM0xTDSgG2zoRaNbS2xcTUe0yJDtV0f5gKbLr3z80D%0AMe5M2A63vx6RgQECffuxMyjk4shRElCWpZEU2GKCCu772mav6+x4Oe86Cqmp6WubEkU37ow6nF6C%0AGzu502u5tdRWe09zykkvC/Dde8FPTAL8mH3ZCpKmxc0zwU1PTAoTXBOzlQPIRNOiF8/s30l0OBPm%0AxE4+6ANu/d1KZR4wXqSES5DkagNvKzVjhnpIUrDUXvfe73AzCS49dw6lSWu7FRNNi5uGk8oAtlBm%0AumZsHCkb9/n33UsAIrnXANGuo+t6Jr20B3APPcrJslJkxb4XN6GgmnwWQIdqHjBrBa2MTC4XR1Tx%0AAbSoLFOiD7rAHFMi55oP2HF+q8RcnjZ2W2niSE53D4RAsgPAIULG1VIfUtyBBHPTZ0qMG5CcGytM%0AxzHPGpPWqAiUsMCtGAfDDAIe7t6XHpAcM+6C3z0Cki9e7teegKqGlhK3ZWV8gBLd+8WPIzq41+7i%0AAiGBrksBfnTe0Q/iolQrYLiiWD47ZMkmJyZRPqJXLOJxpgRgzdXHAYKkknXLgJuPNUnuyjPLbFrc%0AFA5zPzJ0Hbk4Yvfo3v0mAOmGlDm2DCOZ2NaAfUa+MvkYk7ev64q+7wNWygyN2k5eM+/XOebm4l0j%0A6b3eJI5kBC/KKg1KHDAlzmeJfpTQEG6PrlUYR1JNkqoIRwsDwFUjBDeH4gAAor2KfjDcDbBF7Ia+%0A38aBZsyJiSW7zBpaaAPsElPiPSjx5azf9tt+G3737/7d/6IP43u7ujPU7S2aUmLUxqUWMPKNyeqf%0AuGW69682fVJ3IN/I0a5tMtS3H2/d5CgJmFa1o5QBe3fx8/mMqxZBZ/Kuu8eSAM7J3QZJMqkhb4ec%0AYRolim7cGXU4vSKghDGvO9QVwqDlAhrF7dfsOXnBO4WWJxBcKQW6k8RdPAs63DcNpphIoeXelAIN%0AjKfL1uEsn2d1bkBCVxh3JgBgeINi+fxpxYSkYmIDN+p1cmZH9PuHDyaiArdhEhj87oGxFACczwXu%0AqoMutwfcrahcogiQPpm/tnd+KWXjQKl7Z67BFDUVsHvNTTqZJq/gNpTykoyOmCSApDLxhILaTjoB%0AYJKAwQMlLOCWlBTAiyO+0WWSnnogA7P7cO8+cffaLU4CVpUo3MxeE2X5crngJoqgCLjr0+FeA/tr%0AW3vFBBmCbdTUvF6WkoCgmGjN9A1g68Q9Bm6+hNQj5Pipea1XTMSAG8XsFJBb1QJlBfTlc/cea9vh%0ArrfjIPByb5om7c+9KQVaQ3nX0b147nS53BLCdP32o/z2MjA5fBtST4cGrma0nC0myJzYux4d42r2%0APHUe8F0CyRLt++kojiwHHU7Agps4Bc+1myjdXq9KY2HkG0AIuLk4YsFN0XboXRw5YkpE/xgXbvbf%0AivlVskgmqcwujljJHb2fP+6W/FJSkgIIgcVnAbWbVApjbwwZvWXAzeSpboVy98kmldkxJVI+QNte%0ASylx6jrcStOZRllCFyV61R2C9nScwYrBTbvXAJKsFN9Uz3lKLJPncdMZeYEDN499l5zEcbBM2qjD%0A7a/DvbZ5wr167iRuQ/cMCiErBcjJN7zRiVS42T26i2c4nfixwkDOeNuXJphzK3uTfx2NqCSKu4JG%0Aaa9h4Rld+h5XzlPnYCwo1yRJy8AO2ISW3QaYZ8ANMvClAfYAkBCCN5WvSL7X4t4+EEc4psTgmRy7%0AZtuwsWSZRVIZP45MUKiHqxdrWwNuQkMtJofJMSU2iWO415zHFfmJHQFuSgsMzYe7usbf76Pcr21b%0ASClxg3TPtVXWGNfyMGYDiWZr2xlgC3BMiRwr5a03dGCeNZSw18idQIlT8ji+Cus3DCjxW3/rb3Uf%0AxFd1ie4EfbuhLgRGHco3gPQEDtO9/wzoab78u03fAKIkgG7eB+mS7INJSBeYdNvhjvNhN5mOM1hM%0Ah6uYXx1SU12iaCnulfKKCaICC4VVmESh67rslAJ6CNJDkbSgANjOhJBI6swAay5VPnfHMrcnjBB7%0AqUzSUyJ6MJ1sIGta3OuP0Z1E9u+zVODA7dgmAQ69fSQJsP9IHc6mhShKoKpRLdPDaLmWDdbiA9e9%0AF02YBPrroSTgIrGixHT5TfZ9WlzLBhfLkgCs2VGiUGaTgLgzcUS7ziVcgKOn5qipJJXx99oZ1Nk9%0AEtbJncZUrgsOO0FLbTWzwx2oamN0lwTcDjoT5C7uxZFdZ4LRywIb4LaQz8HphFtRbQV39wyjOD0W%0AR7jJMi6ZJMZVPgkIiomYdt20TppEnbhH9trNvR9/3b6PxyZgWEC5zr3puhW4Vx+697i3F8CLI8fg%0A5nZtawj07cWd3716kd1rwI48S0nuvKkZ5WDO9zHdvS0oadKJlyhX62TYhPb6z8URVZruvQPcGu/z%0Af6JUBrDj/HDCasEoNB2uRek+8yURs+nfdjG7atznT8VETgZWssWEt9eloUtjtKyUB8aB+h3Oarh5%0AsbZFNfUBuGmKj4SkAOYZ4cwX/Wc2YEZ7+r+7HO31Ph+5MvlIKo5QLgIA567bACAhMF5+MxSKw8LN%0AHGeimAAAD9xcyxeArNn38iV32/jV0QEADiz1wM1HuvcCGuVoWKOGvm/zLRZITu+1LAS6Tphr0J7b%0A1Y4pP4wjMpRvnM9nDEJiabfnUV++yO61dKwUZq8JuLHnVvTfNL+bubadVGbWWIVG5Y9x9sZUkpyU%0AjjttvkiSAqZJkvATy0kKzheJu3wG7T37r7LYA8kpOakK64Ory0dO6E8WlMg0pEqOJcsybq6QGVYK%0A15CatZ2Y5AE31dRjskCm8sbdcqbyAEkcX31hPzGAjyO3qkFtzcKBAxmYjSNCCFzOZ9yK2sv9XgZ/%0Ag1tZWXprGTdttzEJE6wUwOz3s2cmV1kWc23XhTCsy6YzufZXeAnNwuH/Yta3vvUt/IE/8Afwwz/8%0Aww/9/je+8Y3v8RF9d9ff+5v/IT5bv4lf/83/Goa7wkUU+PiTEuM44vXr1/j444/RUiD0llyvKKdv%0AYV5fQH3jGxD/yr8OXD+H/vYriN/ybwW/+51vL6hqgcuz9B386esF9fAZLh+UQHfC23/+NbypT/iB%0AH/gBSCnx9TcTrtOKf/NlF7zus2HBP38z4bd83KEuBD7//HPc3r7FD1QS4jf/S1Bf+3/xndO/jPNF%0Aou34G1gpc4zx7+hv/CowjRD/6r8BvP4m9KffRvX/sffm8ZJdV33vd5+x6tSdhx6vulutyZIlax5s%0AqY1sKYBjmxCGQIzzrAAxJhgwmAheAiHwHgYC4dkJhkeAB8axX7D1DJYtD7EsPAlZ2JpsDZbUg7pb%0APd2+c9WZh/3+2OecOlV1quraj0cYvD8ffe6nS1VnWGef3157rd/6rQOLiCwkblxQe6zl5WU0XWNh%0AfoHN9RQ3TtG0gJ1rJxAXXa46b7x4jOPzB2llFs2GxsSkxtmzZ7Ftm9nZ2borxPJfIBFTpCfOIvZc%0AABPTyOeeQswtwMLO8ptuJyMMMuYWhoNEp50ReTFzYhV27CE+dZxlDGZnZ3Ech60w5cRmyEVzDZpG%0A1x6plDxz3mf3hMW8YxBFEefPn2c+CWjsvwjWV9gMbESzydTM8PNvrKfoGkxOV+bDxhpy+TTi4Esg%0ATZDHD6Pv3YmhtYntJWSN07XV3qK91WbPnj0EvsRzM9ZExMVrRxG7ljDnF4m+9lXWJxZwxSQtTWdu%0AwWBjYwPf99i9e0/t9RnhGUASn9pStLRdS3DmpBJivfDS8ntxJNnaTJma0THNejCPIkl7M2XKO4W5%0Afz9srnNuq43RdJhfUAvLk8seO1omO1q9dOdj6wEguHBWOcRnTp+iGQXM7FVzzz+9iucsMrdgDFtL%0A8NwM38uYX6w8jyRGHn0WsXMPTM8hjz2HaDaxpmNSc5bUGJyDcRyzvLzM3NwcltlgYz1lXSYs+Wdo%0AWAbsvgDOnSJ2XV6Y2MecMJie0UmziJWVFRYWFrBzbYbq0JJNjHiVqGMjt7bUO9LeRJ45idh/Sann%0AAAoj7IY2cvO0ej6hEazS2jENhsnmiWN0rCZ79+4F4MRmSJRKLp7rxbQVL+FsJ+LyxSa6EKyvrRF4%0ALrtbTZhdIDlxnM3mXiYm9aHtV5NEsrmeMjml9+jXyOOHwTARe/fD+bPIjTXMfXNASmLvrT3W2bNn%0AsWyLudk51lcT3DTDpsPC5hnEJS9FD3ySE0c4OneQaWnhOBpOS+P06dO0Wi2mp6cHjilkghmcIJGT%0ApC+eQ1xwEBpN5PNPIRZ2wlx3097ZSoljmJ0fjtntzZTUD5kxOzC/g/DkMVY0q1wz1v2EU+2Iy+ab%0APU5ulEqeW/VZmrKYaRgEQcDq6iqLMsZaOgCry6zHExiOzeTU8PPXriury8jVZcSlLwXfQ548hr60%0AE0O0iRv7kDVCl5ubm7iuy549e3A7Gb6fsaVFXLh6FLF0AJwJ5HNPsTK7h1C2mDB0ZuZ01tbWiOOI%0AnTt31V6fEZ4CoRMfX0XMzsPCLuSpFyBNEfsu6tojlLS3UmZm9aEbuDCQdNop08EpjAv2w/oKZ1yf%0ARqvF7OwcaSZ5ZqWLzdVxeDXAMgT7ptW7dOrUKSYin+n9ByEOcZfbBI25XozoG7XrShggjx9G7NkH%0AE1PIw88gpqewJkISc4HMmBq8j9yvWFhYQNMstjZS1mTCgc5xzIlJzL37iY8fIYhTTjV3MyMMZuZ0%0AoihgbW2NHTt2YJqDZSF6vI6WbBBv6MgwQBy4FDbXkOfyNaWyU1s9rzqNNIdsnqRUWON4yzT3LkIm%0AWT/9IoHVYPcetWYcWw8QCA7M9mLauU7Mihfz0h1qA7q6cp7E99k5PQlTs8THj7Pl7GVqWh/KAhq2%0ArsijzyKcllqPzr6I9FzMvROARmLvrj3W6dOncVoOM9MzrK0kdLKUCdlm1l1RdtnaQJ59kefnDjIv%0AVZlroyk4ffo0U1NT5UakOkQWYoaniNMJstPLiAOXgKb1rCnF2NpMkRlMzw5/j7fWE2TgM92MYGYe%0A//gR1owGi4uLWJbFihdzthNzxWKzR6DYjzOOrAfsn7aZtHU8z2N9fZ2dpBh798HyadbkPLZj0poc%0AvmbUrivnzyA31hGXXAGdLeTpExj7dqLLNlHzQmDw2a2trxGFEbt27aLTTvEDiaeF7Fs9hth3EabT%0AIvraVzg7tw9kE8fQmJ7VWVlZQcqMxcUdtddnBifItAbJC8slTvesKfkI/Ay3kzE7bwwtu/O9DM/N%0AmA1PoS3tR54/y+koYWJykump6QFsro6vrfhM2Tp7Ji2yLOPMmTNMhx4TF14MXofOekTcmGJ2ob5s%0AC/J1JYHZucp88D3kyaOIvQdUOfnzT6EtLmI2XBJrR205qe/7JR7IzKC9lbIiYy7dPIaYmYXF3cgT%0AR/D0BufMBaaFzuy8ge+7bGxssGvXLvSaiIIer6IlbaJ1AVFE1fcXl760/N6wPUN1pKlkYy2l5Z6h%0AsbQLwoDVlRUSu8HOXep9fX41oGEILpjuxZHT7YitIOUli2q/c355GQKPxalJmJwhOnGS9sQS0zM6%0AxjDfc8i6Ik8dhyRG7L8YefRrCGcScyZDajaJVT8HT506xcTkBNNT07Q3U4I4Y1NLuThaQXoue67/%0ADi6f+Z7a3/5tHXv21Pv/dePvVMjl/vvv5/777wfg137t11hYqI/s/W0dRqOJbKcYuk6WZ4cMw+yh%0A7dY5AWhNiFTP5QwwLJvMUE3rTF3rhqABSNF1vf44+dC1hEwz0U0TzbZJhYaA7kZGxGiaGDiGmQBE%0A+fF1LMuiIwTCMDBNEz+nS1mWgWnWL4xKCCZB13RMszv9EilB1zFMk9QwSZEIEtCtofeSZRm2bef/%0AX8lHFf64adtImRHnn0kkAnVPuqGTyWzocWVgoJOSArppoZkmsaahAXrlN0LECCFH2toyE0ItQ+gm%0AhmkSaTpkYFnqvrSk+J6JWQlK6BLAR2gaptmdI5mmnm1mmqSRSUMffE7VUVCjq99JBWru2DYy0YhR%0AWWCJwLAd6pwApKLIWpZFGMRIstJp0U0LIQQit1GGcjZN08S0TFxXtb6tpaenNsRtRCbRDDUnU8MY%0AeD5ZmgIppmFgmkOEPYWkTUqWz5nMNEmFoJm/D0X41ah5P3QtIpXdZ6kLjVRomJYNAjq6iYbEsobb%0A2jASIMvf6dxsWarmYDGPdB0tL3vRjCZazbMryi9s20YTBsXc1rIUYTTKd0RkGZKCvqxj5BlGIYbM%0ACdGEGDRNVuaRRYKqYxWV30iZoOvaaBwRMZlmYlg2wjRJNQ1dVOdahK4NYppp5HX9uomhC0zDwBMC%0AzVTPP85xxLZHP2tI0TS9B2tiKRGGkdvIIJUZghj05ggcSbFMqxdHAJHbSMYqY6wJQIJA2UXXdaQc%0A9v6byFBDy3HEsCyEZREJMYAjCImmjcYR05BEmlnaKMgxv8A/LcoznKbZKyyYv//FvRRZq+L5p4ZJ%0AlirsGY0jaXnfxUhBvSOmhUyTHEeU7o1hNWuPk8kMI18vhMhxJP9/hmkhTJNY19DymV3iiGkSBMHw%0Aa0wsSEOQXRxJdAMZxz2/SeIcR0xzaFBCygzaKVK3uzYSYY49JqTF2j2II5oWQuX90wVkQsO0LKSA%0ATAvQx6wZuh4j+/BPxmGOI2aOI1qJI7rZRDcGjxfm3Zps2yZLNSAlQ6JlGVqOx8Iw0KKCbwW61s0s%0ADsURGohE5jhilFibAIaulThSrvV671rfPwQxqW5iWmrNToVAr/gfkhC9Zp0zjAxJjGGaCBSuR0KU%0AWBvquT9im8OZSDID0twf6cURzTDy9cgkkxlCxmBO19okyzKklCWOSJnkOCK7715uI00IhSNCw7JM%0ANE0bjiNShxB00fX9hK4R5cfp8UfIEDV422MzPSXUTHQTNNPEreCIYRgILQNiLMvq8QKSXEBcy9fO%0AYo5k+b9jw0KmOqY15lmLFE0M4khxnGI90kiRmolp1rNSZCa7OKKKcykIkIaVswBz+8dSQu77maaJ%0A7/vDbRTbaHkJsG6ody3RDZASo/KbKFRrvWUaQ8tVUjvFcyOkoXAkMgyIumtNYdMSVypDF0EPjggg%0A1XSFI4lFqsnatbU6NB2I014/KhTqPS3WI0TpI+qmg64PHs/Ptexs286JULlUq8x6sFaTXX/E0Ls4%0AomlD1hbZQCSbaEIf8P1NwyiZBIpZk+TPu35foaacT6Z1cSQTGoamV3AkqN0bGXqKpGsnw9CJhKZw%0AxLbxc70eu2EOZSUX/qmu9/osal+j/JFYNxBIkAnCqMeRNKeFdP0R5ZfrQqj3UdfRNO3v3N736xl/%0Ap4ISd955J3feeWf575WVlf+JV/P1jys3Xob80OPc+xM/wrNHfA7p09x45RSWLXn3ve/mkptu4pbL%0Abxn4nchCFo/+B9rr++nccwTt//gJ5IkHkff8LtpvvBkx0y1vuO+LG1x4sc0VS/VOIcCXnzrN5ukt%0AXnlLCHuv4OPv+UXaC3s5dNuPAfD5Iy9ythPzI9df2PO7L73Y4Q8Ov8hrLt7PJfNNnn3mGT756Kf4%0A9qV5Fm/4AU5+9H08Pvtabr5ssjczXxlpIvnYQ5scfFmDS5a6GdT0T34Gmg76K+8me/YjyHt+n50/%0AdynB1A10Fl8/eJw05d0fejc33XQTtyzdwv94dJMjrss+7Slu/4vfRf+2n0WefZHsnn/Nb73ue9kV%0ALrG4s8EtL5vgvifuY319nUPXv7H2GmdO/T64m6ze8wLaz74BsXQF6X/5QcRLLkK78SfL7z160mVj%0ALeXQDYNZqmKcesHn0a+EXNt8kJnrX8szH//PPOfDa9/4Rubm5njg6CafPnyG73vpQXZOdBdgKSW/%0A9bln+b6r5jm0tEiSJPzOvb/DpUmHm195N9HJz/PJE1dx2YGQS5Z2Dj3/Q4c7pInktmu6WZjskfcj%0AP/o82u/dDW6b7Ff/BTNvvRFrOmZ16Wdrj3Pvo/ciOh0OveINfPURj8MvBDxrneMH7/tZtJ/+Zyxe%0AfQfn/uANfGH3NTwx8Wpu0Ce59fppnm1/jU89+ilef+X/wszMzMBxmxsPMrnyUc59dBV5+41oN/4L%0Asgf/EPn5T6L/9t3l906fiHjkmMeN4+bWw5scXPsMlx36TqKVh3nisYd5yUsu4YbrXkMnSvlPn3ue%0AH7xuB4eW5np++/kjL7LsxvzQtWrO//knfo9gZZnbXv520DQeuu+vSBf3cuimA0Nt/cLzIV895nPz%0Ay6awG2phkseeJ7vn7Whv/S7E0o2k7/s5GhdozN4kWdvzr2uzbk8++SRfe/QB/slddxF4TR4+5vJI%0Assp3P/IO5m6+Bu2mHyZ79P0E993D+195F99tLHDFbof5HZLf+8jv8dLbbuO6y64bOK4Wr7Nw/D+y%0A8ZyN//gq+qvvRj73FNk9/yvaT/1TxNI1yo6p5GMPbnLJVb3vaP/44l8dI1zd4NDVBxGT03zovb+E%0APrvAoVsVjnz8meMI4Ieu3d/zu/uPbPDpw2fLOf+VY5/lM489wT+57qVMXXUHRz7+5zw9dTu3VuzY%0AP3wv4/6Ht7jshib7l7qZj/Sdb0K87Aq0W95K9vSfIf/8j9n19gO4c3fizd0xcBzP83jsQ3/Ala98%0AJdcsXcN9D23wtaTDdeFDfMtzn0K/826m22us/cZd/NJrv58r4z3svqDBdVe2uOeL95ABh66tz1rM%0AnngXaTth/Z7jaL/6FsTCTtLf/AHETS9Bu/4tXTse6RBHkkPX1ZeXABxbXeXJF3Ru2vkYztWv4rEP%0A/yaHU4vvvu6HcRyHDz+zxqcPL/ND115Cy+q+H+0w5V1feJ4fvl7Nedd1+cP7/pCXmQlX3/rTuM89%0AwAPnr+OKKzIO9L0T1fG5p9vYDcHNL+tm0rLP/A7y0TX0b70buXya7J63MPdT16NN2Kwv/XjtcT74%0A0AexdJ1DN38Xj5x0OfxiwEnzFG+67+fR/sMPIvbuJ/0vP8THL7+V5+2bucZsceiGGR47/xiff+Tz%0AfM/1b65lE7ZWP4Wz/hec/bPTiO+5He3a7yC7/13Ip59Af1UXR144rN7RW66aGpp1C/yMT31pi0va%0An+Hgrd/J5pH/wVee+BrXXH8dV73sNs60I971haP85Mt3c2iplyXzsaePo2uCu67eB8B//8hvo22s%0AcuhVP4vcXOdzD5zAnp/ilhsvrDs1AM89FfDssYBbb5gunWD55CNk9/wS2s+9EbH0EtLffyvODYtM%0AXx6wsvdtZOYgtj7yyCM8/+iDfN9Nb+H8WXj0mMcXk/P8y8/ejfUdr2fHt/0Yy5//VVa+/CX+7Nq7%0AeJ0xz8v2tzAbHu/52Hu4/s47ueKSKwaOawSnmHvxt1k/LAnO6ujfcjdy5WGye34F7effgFi6qGvH%0Ah7Z4yfVNDiwNMreK8bm/fAFz5SS33PoKiCL+7z/9LVoLixx6+ZsB+MDjR9k7ZXHX1Us9v/uzp1f5%0A9OHz/PB1l+CYOn/11fv44vNH+Ge3vwJz6Qae+ci9HJ49xCuvnxlaira1kfLZL7W5YrfDnqXu+pv+%0Ayncj7rgD7ca7yP7qTxAPfoSdP3oB7YXX48+8YuA46+vrPPHoe7nxW7+VS3Zdxsce3OQraZtv3foU%0Ar1h5Ev1VdyOfeYLsnl/gvn/8AxyKd7HvYpsrr3B432ffhzE9zaGrX1d7jfPHfpVow2LjnuNo73ob%0ANJpk/9t3Il5/HdrVb+jasXhHrxleBv3ciTM8e7LJrQefwbjy5Tz0wXdwCvPKZwAAIABJREFUTGvx%0Ahpe/FV3Xee/j5/mLI6v8xM0v6fnd6a2Id//lUX7qFWrOr66u8r6Pv4+bJnQue/mPsf7ox/mC/3Je%0AdovNnhG+5/2PbzG/oHPtla3ys+xjv4E8fgT9jruRR75Gds/dLPyba5GteTb2/lDtcd77F+9lfn6e%0AQzf+Yx463GF92WfFPMEbP/ZLaL/+oyxeejnnfvV2PnjoTpblVeyacDh03TQPnXyIL3/5y3z/zT+G%0AVkNxmDj/YRqbj3LunpOIu74N7eo7ST/0y7C5jn6oiyPFO3pb5R3tH1sbKZ99pM3l3gMsvfy7OPfo%0AB3jqhbPccscdXLL0Up5f9Xn3Xx7nF25f4oa9vc/svz92lH0zNm+8SrH7jvz5f6axtcqhV92NPHGU%0A+w9L5hd1rrv+wFBbP7nscfJExKEbutggH/lLsnt+De0X70IsXUj6G/+cie+8gMkLNjh/wd1IbfA9%0AffDBBzn2+GO88dYf44XDEU8e83mY8/zI/W9HfO8r0a77p6T3voMX1kM+eeFd/CN9lmsvmSCIVvnT%0AT/wpt+55HQeXDg4c1/SeZ/b0/8XqUwlRp9nj+2u/9aOIyamuHR9uc+Uret/R/nH/Q2eYPf0o1932%0A7XDqOH/8pQ+yZ+8Sh27+AQD+4OHnuXlpkkNX9bLt3rtyngeOrPJjN6k5/7knPsJTzz3P93/LLYgL%0AXsFXP/BBTi69ilfeOD9U92llOeGhRzq8bH+LhZ2VgNsfvQ1m5tEP3U36Jz+DsaPJ4u0Jmzu+n3Dy%0A6oHjnDt3jq88+qe84rWv5aKli/jsU2023ICjkx53feX3IYnZ+T1v/ju39/16mBJ/azQl/kGMZlHn%0AFvfUcBZ9n0fX3k+ia4WmRLM8VtmRA8pe5ONKjhwtwG8sIG0HYZi4VoNquVQ8tPaqtz55Is8adzR1%0AQq+honfNEbVXQ+sK+4SltAlDCaaNEd/pF5Yyk7C3Po3C3tm26gohFwRkq7yW4lgDAnXp6Do3AMdU%0AtemeoRYGN7fVYCu/QbEjU+vqHBiGQSNLlZAX4GsKsB29t4a3fxg1mhJFa7myzg0wdHeorWFQxCsV%0AYFU7nUCP2BFst2Y2r+OcNXueP2HQI5rWbQk6/F51Q2AnbTxbHbMj1XxtVXqsw2C9LPTWggNMCOiY%0ADdUS0DTxnB04sl7zpXv+3msFKqKijfKv0VRzIhkhmAbdVreQC9RVazjtJmaW9nTfsCwLwzBG1N5P%0AI4WB0Yh6bQ09dZzj2q8Wo0mnqykBuFaDCdF9ZsNrwXufx4ShXiI3z8351hx6Fg1tK6yuLb/WujaV%0AFVFZY0Zl/IbN7apWSpYLaqlOJ916+bI+WaYkfa2cx+KI1imvRf2tqU8e0zEJwDFULbCXv/eubqLJ%0ArNtVZlwrv9zWzWYTIWUXswscMUbjiG7UKYv7A/NI10bjSFUHKIklCZWOSRV9AjPJ21Smal3brkCx%0AMWNVjuN8Q9037IZAy2I8SwVpitZyE+Y3gCPIUrNJWjZecxGH4XMGqjhS+bCqA5T/1e0IKcza0g1Q%0Ati67ylRwxJBpT7285Xd6hC7HtmC1coHiZtLboQJ6dJe2Y2sAR3bwnB3dVremzUTlJ9vHEfUjN3dr%0A/cY8jXRrpDZOna1lkigVysrcNvJA+Dj9jqoYYILEjLwBG1lkpEKW7RXH+iPWIrrR7eIjNG04joy4%0AV6jiiAqAurpFU6YlvT4eJipaI3IOFd9PL3CkXoekGEaN8LaswxHRHqpxAP16YpIIiZVVOp3kf804%0AUr5fXNHUkbL0H/tHai6gEaE5eqkDVgiv93wvlQgxRk+s0DkocUTZuFjvhomKQo1eChluLpaYWU0C%0AexZHDGrKVUedYG5XT6wyt62AVJ+qDUhAXzeIoo1z2X61ayMr9EhqcGSs79dMBv2R8Ov3RxzZwXd2%0AInQdadu4hk2rYttR+5okUwLGAC1DJ9YNopx95js7aWadoQEJUPNaXWvf//C90n+g6WBYYc+994/C%0AVqWmRCGYq2tKU6LZqv3d36fxtyYo8c53vpOf//mf5/Tp07zlLW/hgQce+J99SX/9I59QVi7iBZRg%0AOTk5OXZhMgxP1bYZZlf1tmczof6OW5iawkVqBoFQL4trNpigspnIhrfggsrClJcblE6AOYsVb40V%0AbRvWqkiUm4AmxpzafG+nRaWUMhe6lFhxOABwZi52lFYWpiiKiOO49tiJtYimxYim3gPe/UKX49qd%0AgQoAAfgiV9kWOmaalNS20sGts7fR6+C20qgManj5s3O0+sW1GLreVZwvR1hpLWmYoGnoZjDU1kDZ%0ADQLUgpMgMekLSjSamOGgaFrx+7pRnNOYt3oFCgGirpBXIXg31umKVvEspdPg5lO6VYh0Ddm4FZ/1%0AOAEyxTcsFejLJEFjDifdGnnurohr5cOqaj5KGVx3MlJjeqhgmuu6NJtNdF3vFajL4p6Nm4ZElu1u%0A6bbpHaZ4LTRScx6jmfaKAdIrmlZ2OhkXcMu2iM0J4kzNSdewaMnuZBsX3CxxJF+F3DyI5JmzNIOV%0AMU5ALpZZ3UxkWZ/QZRNjXjlaX083iBiJWcGRqpJ7guwRX3Rdt75LAcVmIlB1H5VrqhWoG2frfhzR%0ADJwk7naVSaWisPfhSPHvAmc0TcNJujjii1Z+/DEOrl4jmBv2BoDQBboeDBVwrXaVgUIMsNIxqRrc%0AjFSbSlD22U63EwB9zio7gRRdfKrPp1gjtRH2FkLghKv4OfugxBHRO2+HiUH34khSBpJjYZMYDk42%0AJrhZI74oq51O8r9GM1XifKLejesXcAVAU/Okuq6ZSdgT3DQMg0ajMSJJ0iDVJzGcrOuHFDav+CMl%0AZo9LkqSb+Pa8UtmXEn+bODLgj+Rf6eSbC8+cxYnWRp67VuiytHVXoNCYUzgyqhMY9Aq4qvarwaA/%0AQkpaEYMe2aUAJcBomIEKkBdAUdOlQImcj7xdHNR5PHLfTzNopV0/aFgAyO5LSFm6jp6lZcBu+8HN%0AOvHFij9iN9AcHU0kQzduhe9W4kgsiWVF5LzapjKf22myveBmKXQ+Z/eKuH4DtjZMgRVt4RmKTdXJ%0Ag+4tow9Han1trdf3y1IlBg14sgFCw5HjgpsCKSGrJkn6/BHsJrodD10foc/3i1Unu/KSq75f0CmF%0ALpNYdtv0DmsvbEwrgWInK4V3iz1Az75mG+3gQeFI0SXNR5BpWk1ws8bW+c2Uwtv5dzpZ7o80F3DS%0AzZHnHtt9A6DRRG+oObodcWLoCm/bhgDfLX2Rv8/jb035xtve9rb/2Zfw//sQTgsJ2ElILBXAVLNu%0Aa2vDF9DUXMC2XugyJEonoLsp3Y6yOICTqYnvZQ2aUtZsJrIe0cVi9DMlCifAy99DT5/GaZ8H9o08%0Af32rIr/HKS2cgHERxVarVTqasZSYcUURPNfIsNIIr7KZqLbhqispKM5pzFmkfW3Ber63jQynmQYY%0ASYJHfk40WnGo2kTa9uhoeYUpAdCKQzr59XiZ+js+ez+cKQF5u7+5CTQ9G2rrNE3xPG9wM1FmOLsL%0AnL3R7QixnZZnmTGDRO91Aso2pUE5z7fTfQPACVZYayganlv0+c43N3Fp65q5rfU7AQlSCDzPQ6OJ%0AFDpOtD7y3CM3E3aFKTE5vNUZ9Km4536W6iwzmFEQWtcJgO04uIsYE6e3x5QYZ+t4AzRVSoFIiDSd%0AVtrNlA3t4lNslAsnIM+6uIn662mTOMGJkecWmio57ZnbhfJ/o2gJ2ugGN7fT6rbS6cSqZDi1RsG4%0A6rapLH6TpilhGNaWFKTmAkKAMd8gK8T/apXcJXoN3lZHM+uAnMXN33tXCibiAClVy8w4d7j6Azm6%0AJjC0bkBOZhmtOMCV6r30MgdkRlMOnzOgcCTw+lTUg8pmwrIx5myEYGiG0/d9siyrMCVQ7Vf7M5yN%0AJnb89QU3C6famLOJG5XNRJZBHCllf5SttTEdkwCa/nm8phK5dYtMfH49w1r5qc96A8lOGhNqDZIk%0Awc+XaifZGHnuWiX3/gyn3cSYiLadTS5wRK+0cVbHaZRtE4EeNuEoHEmtRYzJ1R5cA5WJLSy7fRxZ%0ARzYMfF+SpHmQMOtGdqNse8xNhz4c0adZaD898tzbsnWjiT5vITHIjEFRW+j1R3y3G9y0Axcx3e3i%0AAmBmOeOqYmvP88iyrLakILUW0IwMbaaSJa1lSmzD1vlG1kvV83KFxkTcDSTE2bDuVEU3sFyjJgpp%0AxSGuVBldDwcz7mAOZEB6h2pRXsNum84FnxvNiu83uoNP1R8JpWQqjfOkXYG1TcXctKXanGe9wc2d%0AOwfLXoskiT5vl51FhnWEGGdrmaU4/jJeoxLclJJiW1kmSWqwv9oSFFRC6gWtqVgesQ1E45MkZfZe%0AohXXGvYFJRpNDCclGMNuKzQM0iRvUZnjSLX9stnDuJIqAO44I5MkiTmPMbUFQV8Xn5pk66hOJwDN%0AeIOwcTFJInGLdytPnEkp1dwekySxDWjl9+BKwZyUePY888EzI89dBKjqA24Fm8TBaMmRrJR2u112%0AlQHl14VCdluCOt9kSnxz/HWOonyjkpmI+6jAw7JuibmAZmaI6SIoMWozMfoynERF/bzEUu0HhUYr%0A6d1M1EfL84Upp9UbcUQjibqZCTGJ4y0PvYdi9G+UpZQDGU59zkZKfSg1tSczUVJTM6w4qGzYFB3U%0ASmNCmfVkJmBUO79KtHzUwrSNDKcIPRz/PF6mQLeTSVpJWC4Oo6nA3VZFAK3I72aTEwsj8TDi8UyJ%0AfidAVjcTgLEjX9yHRMuHlcp0M5xdhovZ0/NeloKeQ1lAQiMVUxhzViXrVjO3y4DbyNul6Z3DFy2y%0AVNKJ1fW1pPo7MsNp9DkBiXLUOp0Obp4qbRZt2YaMcmEalZloNDGmje1vJoZkOIuMgiGUiGt1bo9m%0AXC2gT2qIRr4o2t+4rZ1QBVHdTtZlHCQVB3dYX/AyU5TbNU0QMqOTJMrpEhM4nbMjcaRkXNVS3Htx%0AJJXOyDZ+AI7j9JbKhF7Pxg0hasvAqsfoH6WDu3OiGyyoybolqewVp6wZeuzTCNfxEvXcOhm04kBt%0AuBm+cYM865ZjNFHIRBzi5v92U5tmsIrWd039o452XS25E0Jg7Mzp1GOyyYXdFO06b7+qG12hVbuP%0AcRWPLwOTWoNUNhTjqloqU1xnPrbDbpNZhuOexUOx8DpJgpZl2HnwZFgb5+KzItgGMJE/n06ng9dR%0A831s9r4sTap82M+4ajbQW2JkcLOflZIJSXHrVazVkUgxGNwcW5o0o/ewCYAeW283SdIMVH2056bd%0Adb3ij6iSguGthQscmcjXo04ckyaSUGvhuOdGnntbtm6oJEkipkayUizLUqUy1TbOYaV8owhuShUE%0Aqtp6dElBjiM7KhuSOsbVdpIkcQc9DfEShYcdqfyKYkSpLPG5OvpbCxP6Ckfyf/tpk6Z/vrZNfXXU%0AlRQQ+L3zMWe3jWPJdtdICGWGlVbKEgEaDaxqOWkst5EkmUZKTQWzq2zC0O8tJx3TxlndV6CCm+QB%0A1STFSSL0nAEaj0hIDZSBxSGJ0AjDEC9Uc9CJRydJiutL+ue2riuGLKBNNdCs4UzCgt1WDW5mQmJV%0A2sEDeSA5qCSktuuPLKrSqO34fttgyQL4bkYnF/lt5ZOtwOR6HOkNuLXye+gkKVEkSTV7vO9XBje7%0An8k0VcnHoiV908GYEkNZEtBbKpOmqpw0kFm3Jeg/AKbEN4MSf5OjqV5sKwpqyzfiOB7ZGxzAWMwX%0ApvzllT0vr/o71gmI1kFmeJHedRQr0fLh/XxzJ6DYKAW+ipbHCVkm8WnieMvqRRwxjP6SgiRRb3O1%0Azm3OIslaQ52Anj7VVdp15PctTE3MJCKSvXWFMCLrZswiM5XhLMBbNBqDFL5tOAGEvlqYcifATVJl%0A6/y5hWmGqQ1mOKE36ybTlFbo42WSLMvwIhPHP48IvwEnoKrfAeh569evJzOh6JL5gatU4MDN1a7V%0A3B5bUgAk2WTOlOg6geV15iNNFeV6FKUfwGmfASHwvAw3jFSpTD63RwYlNFH2DYfu++C6bncz4Z8f%0Aee4uU6LyYdi7UdZaJpqtDc3cF+es2lqilLaBgcCNKSSZRs/cHllSYC4iNIE+nW8ALVtRDsJvAEcC%0AZQ/PzbpzpFJyM5QpUTgBRX1qGNKKI9woJgolKQaOf67ccA8bAyUFtbTrHEeGjGqpTIEjERlm5HUp%0ApUKojHIaEUpZnnOcg1syrqqtlYcFN8cEgGTgq6xblJfKpL04EiX1ASDIHdwqZidhySJSOLKMDMYE%0AN+to14HfdUqp4MgQp6s/KKGoqXJgM6Hqk92e4GZRUjAye5+2MGbtin5LfdZtXCCZKMDxl0kwiSOJ%0AG8W0khCRz6/ClsNKCqKkN5Bc3HsR3HT80SJltVTgsNhMqOevzyjV/2HBzYFSmVhlOM2yFrxgE3UZ%0AV7Ivez8Ss40FtIaOcPJgX2Hz2nLSkbdb4qrX6eKIEwflfUTpsHLSYjORP48oxMhS3CjGy1k9jntm%0A5Lk1TSC0eh2gahbYmLVI5XAh2l52W44jUmIGbm9wk66mWH9wc3yJY4WN1ceUKEpYxydJApr+Ml5o%0AkCQJQQat0ENm6mFFaYZVw9bQNYEm6K6RBY7kjpyXWDj+8kCJ68Bx6liy1eCmYWLMN5CZ2BYrRebM%0Ataiv5A5Q/kjUy7hqNpsjSwoQGknqYMxagxvlqOsjJ6kcjyOhwpEga5BlEjdO8oRUjiMjyzfEQEIK%0A1BzxPYmWxdjbZW72J0nsRulH6bPq/d12qUwiSYTEKsq9q+UbfVp5MF4vJdHnlC9SdP4rNSV6A8mw%0AjSSJ3/VHykRaHtwch9lQKQPLy5ncOMYvfD9veeS5S8wel5CaMUb6fp1Op0dPAiDIMhUESpNyD/n3%0AeXwzKPE3OQqmROwTVQRhYPs1s0WNdBl9+wZo11roqaybKyubie5xhokdldHyrG9himJF4UbQ9Jch%0AHO/g9jhcNXVuxpxFEjcHf5yPwuESQgxmOCuOclFXGEkVdcyy8Vk3hEYamhgLjd4MZw3telyGk0At%0ATF5okGUZbpwoumTYjZYPy3D2RMvDoKRZuq6LF2jbzkzU1hXaXdsacxYyZVusFMgpZUjMNAKzUudq%0ANwY2E7ANIa+0iT5TWZiGZO/H0iWTGKdzFlALkxsEPbbuiorWO7hJXtMM0Mo3aZ1OB8/NEDKl4Y0O%0AShijFqZ8ThZtwFMxWDakfpvi+36PrTONwcxEIeJaiKZVbJ2mKUFQn/kuNjFG7l8XG+6eWvBCXHWM%0Avc1gEzP18KpMiaDr7A2r4Sw2GGX2PsxxJAjLANC2s241thaVTYAxZ5PGwzuI9Au4gioDswJvwMG1%0A0kgxrvqCm0Oz93qTNBQlHbm8tm+gDEzhyHm8UFOOYiZVUGIbOGJpgrjI8oUBrTgkTDPiOMYPNeXM%0AjWFK1G8mKhlO1KYpDcVIwTTow5EsUzjSg9mNAaZE8buRDm6Sl+tU9FuK6yxGug2mRGFrKHAk7LF1%0AwRSs2yibVVYKasNX3LvXybASFz0YTbvu6qVU57bS7yjWI2Myx5ohDm5/qUyaSNJqhrNvw2UJiRS9%0Ati5KCupGIqby68g/GGJrGB/cbLjLCJkpWxc4ktstlZDJ4aKi0M04i0jNbdfzuoHk9hmVsRwxjP7g%0AZr+oaMNEn7FIkuFZyjr9DuWPuN1gu2GAYWJmSc7cVL8d5/tlxgwyRW2Ui9En4pqVFPdxcztnbgai%0A3Lipua18i3gIZkOf7lKOI504Jksz/EhX78yQdacYSk+sLrhZwZGFBklgjGSlQCFOrNoGxzIXObd7%0AAzdW5PeUkxYlBSP9kcgeUk7aG7gfjyM+jn8eiSp964QRrTgsE4mjmRJ95aS+uucCR5rhGmLs+lhc%0Aa1/gvoLZ5ozy3bbPSlEi52aNyLkus6JZaJnYGFsGJidVkqQQf7Brkq3b1cpzle/nFsFNKWlGBWYP%0At3U/C8iMQuw0xg2jLks2P/awUZbK1O5rFG6IlonWNIb6fqDKN/pxxMsy7Jzt+02mxDfHX+9w1ISy%0Ao3qHC9SkrBupOYtMJcZsQXEd1JQoaVoa/I/DGzxxdggYhD5OtN7rBPi9m4k6mlN/XaHMmRKdymbC%0ACbaxmegvKSjuoQQ4E33aIg2H92CuZibSPrpk1VHGbvQKeSUS21Z9o0dmglwNvbKZGFpXuK0M53ky%0AKdjc8MlkXr5RZDhHOgEV0bQ8AFTcu+fKbWYmimvtBcuezcS0TtKWI1kpQI+9I5lhD9Alm5hxWAbc%0AqhnlkbaOVO913YrL4xTXWYztZJMJAzX/6GbdWllcHqdbKjNeL6UZumjIkinRzNqIcdnkcmGqfFhk%0AJvLsk+GoFTbJ6iPeddnkTEhMhmwm8qBE2ufgDs26oRZEvVWZD30lBdst3yAMaKZbvUwJv+vsxVlW%0AlnxVxwAVOMgdXM/DcyuslLEb5dGsFGFJtIZOEg5vI9aT4awyrgK3z8FtYiWKKZFsUzQNIOmAMVMx%0AZJ9gbtkxaWzWTTGuwlCwtanWiB4cGVG+0ePg5pgNsLnZIYzENgNAlGJx5Qj8rrYR6j6T9nDHsVoq%0AIzPVWSOUGWbchyN2EyvolEKX/cKiw0YSWGiOgSge95ASx3HOLYGyNeQ44vs9rJRi3to1teB2fy24%0Ap56V67p4bkYz3RyP2cNKCqqY3cpto9e3ca0TTEtFnQ6QmuMF46q6mRhZUpCzj4ymOp7QdTCtbzxJ%0AknVKzNaQNHKs7dbdj8hwZhUcyZLS1rBNHOkX3u4TFdWtGKEJ0nh4W9Nef6TAkbw0qSa4WcfcHJUk%0ASToZxnR3volcxLUYyTZtrdbIFTxPlr6mCkp0/ZGRZWB9OJJmks3NgEwKtQEf6/uJXop7KU5cKSed%0AtUjd4VuTTqdTloX2BID6mBL95aRVf2RkcDNQQSjsPhZQ3xq5HZZsEdx08yRJD7ttjDZND47k66rr%0AuridTOnSbMPW0FdS0BcA0icFMpFkRv1GeYAlG0ulb9WHI6LRzIWWQYrectIwDEmSfrquGoUfVODZ%0A/5duYJa3ii7jcl/jyBStLJMebut+4W3la0cquFngSPt07TnPuzEffHKFjSBF6y9xzDGs8LWN3OVL%0AZL3vl2VZbZIkkFm3VPqbQYlvjr/WYTdB07ACV8FkhXZdUHaGL0w6aTvFKCKKlqU2kT0bN/UCvfPh%0A07z74bP8968MoYkGPs1kA78alPC6wZBh0fJ+mlOxMHlBQKetNpSON9zBXfMTVr0YoYvazUTx8uq6%0Ar6ip3vBdUW1mQvbVgkNO4avWFaqPx9LK2mBM6VBGhBuQxKpdWD62k70vKHwAaysVJ6BwcLN6Vgr0%0AiablmQmAjfUOWZbXFI5ZmGrrCvui5cakINkcnk1yXbcslZFSLTiBzDCTaHDjltfdw6Cth+qlBGrx%0A183e4JTsawu1HVaKHW6g0c26tWTas3GD0RS+MusW+Diiu5lwpLutzH1xreUIgx4bGc0YGWdk8fDO%0AG9BbL5v20K77NhNkpDBABR6avU8gdROMZmVC9AXcyszEdjJBslMyJUwBVs6USDNJkg2vl4WuU0bg%0Al5sJt7qZ2JaDO5xxZejqWraNI6WoqMRKaqjAcViWJqUp2ysp2MrQpyrLrN3oySZu39bd7P3qWu4o%0AxlVtmtE4Uq0FL3CkwCMV3By3cVPHLhLnSgeoMrelxJjSSNr1mXVQtnYcR5XKFOLESKyk9x0ZqAXf%0Arviir56zoeXfKZXce+29reBmdTPhuiq4Wdm4weha8ALrrMDFoJvhdGR7G9nkQRyRfTiiN1PSToyM%0A6zF1MLhZdEwapF0DWMgBxlX1OP0jjWxkmqE3KiVWA8FN9XecQB2Bj4PbxWxBWSpTZi9rSgr6a8EJ%0AfFoyLW2tiRQr2vy6caS/baJhqH8nfn2SpAje9JdvlLpLfdl7M+ktAxtbUgCkG2nJjgFy5mZNx6Tt%0A2DreIE1gc7OiA7SNJEmPXkolSbKa40hzGzgy0KK8FCfO56NM0afyJMmQUS1LSqu2jno33Cq4WSkn%0A3W5pkqshdIGet+4d1ulubCA5L7kDaG/GBGFYX74xrAwst7WUkpa7Vd6756Y46eaApkj/GFoG1hPc%0AlCQb0bZYKVAVOe/rmFTgiAZZH+MKRjDAcxajYUe9x6sR8G/HCec6Uclm7R+i9EcUBvT4fiWODC8D%0Ai/v8kZLdRoDh1Xff+NwLW/y3J1Z4y71HSZFEUWX96/dHcp8rjesDCwW7rdgLxlV/JBcQF87f//KN%0AvzXdN/4hDCEEwmmVjjt6V+iyaJ8zcqO8HqPvzMpj0WxSSHo/t+Lz4UfXeAkt0OCCaQsvrncQZeDj%0AGG1O+RJtq0NDgF4puRiqKdHXXq6gXQNsrLsIYdAI12qdgBObIT/+0WMAvFqbYVYY/NcPnsGxdJpZ%0AhHPNW2idnmYqOsO/umSVBVSWcdjodDrs26e6fFRbcFmB27swNRysipL7trP3mwlCFzz94ine87Qk%0AcS8jvf4nyT5+nBSBzCSvyeb5yPNr/PoRnwXH4Ne/dT96P+hVsm5r60VQIujLTNQvCJYu2EoqQJnX%0A2W6sd4BFpb48pAPXf/rCaZ4573FBZnMdk/y7Tx7H1zM1by77ITTdQfvoMb79kgne5Ej89eH1+0UW%0ASAjlUEgJYSZVUKI/C1Sj5K5olhlBEJSqwj22dgXMQZhucfcnXsAPYuSNb4djs8izRwHJDeEkttT4%0AkQ8fwdQFP/2KPRyc66PlBz4CSdOMcNuWcl6QPRR3GF6+AdWSgoCWpt7HlIzdmjfU4Xrg6CYfeHIF%0AXcK3M88Hnljh2NMBIICbES+9Fj5ylD2TFv9xZ0iyHsFE/bHqMhOpkNhyyGZCJiQiG3AChs7twCdd%0ACzF2RvynB09zZC2Ai96E1DW49ygAFyQWVzHBLzxwgkBkvO6yOV572ezgscKAFi7nvAxBhwldKx3l%0Aor1WXb2sXToBFRwRGVEU0d4MsY0EPYtqceRMO+LXP3+KMMm4KZypFbBfAAAgAElEQVRCA95zby5m%0AFzThpn8Dj0nsZ47xjmvXmAPSTr2TnSQJvu/XMiWsLO7DkVzJvaIFZBhifNZtPcK50OYzh8/wgWd8%0AZHwNXHcR3HsEEFhScCez3PP0KsefC9k/Y/Fzr1waPFDglwLFG2sKRybivs1EzcYN+oKbgU8rUc9o%0Afb0NTI3Mur3jsy9ycjNif2LzUlr81EdfIBYSkHD9T0MwhfjIUf755Q2+24J0BI70axxAkeEMBgNA%0A1frkmpKCui4FxXqx6a3w775gEAaamg/P2HBUze2XB1MkQvK+e89jG4KfO7SXXZN9AcLAx0gDLCNl%0AayNQNdXIQcZVnYObX1eSSQxNOcotQ6PT6ZB5Gbvxhtr6o8+ucd+zGzQyjVczwx9/eZkXH8/t6bwa%0ADmZw71EumW/wy7Mhydn8HalxVAeCErEkqdtMFDoHfWVg47oUECkcM6YDfvkvTnKmHcOVPwqZleOI%0A5GDc4CW0+KlPHCMTgu+7ap7bL6zRCQh8HM3nXCejk3aY0MTAZmI75RsyDGjl7LZOJ8ExYiUOXIPb%0AR9cC3vmXZ4izjNuCaY56Gb9f4Ig/j7jpZ+Ahl6b9Ar95pdoQJp5OHZIMdJWpMjezGqZEEhKYGZlQ%0AZZWaro3fKK9F2BeYfPiZZT55uAPGrcjLri1t3cp0voUZ/ujxZc48GXH5osNPvnz34IHCgGYu2FqH%0AI3GaMWXXB196NK7Crj+yvtYG7KGB5DST/OIDJznvxlyaNLk0dfjRDx8BIRBZCjf9DGzMoH/0KG++%0ASuMObXSSpFcIurB1pvTEJvpsXVNOOjExwalTp4YeP81x5PzaaX7lcZfIm0Le+HbklyPkE0eQwLcE%0AM2xuJfz+n5+laej88h0XMNPs204FPo1gDSEkG+s1Cakx/ki5SY4ijCzB1gSbm22SGNUtaQiOvOex%0AZR44uskcBq9mlt9+6AwrRoIuBNr0t6LNgPHJF7h6V4sfb8TEZ0NkknS7lvTZGnqDm7GsiJz3ldxa%0AQpJp9cHNuk53MsxIOzF6I+A9jy1zuh3hXf1mvM1dePcewY0zLo8dXoLDXR86AsCbrlnku146P3jj%0AgY+jeWVwc0JQw5IdkSSpBtxkxnqRkBI+hAEyy0rGazG8OEMTcO1uB/d0xheOtVmbT7j9wilE0W4p%0AZxMaVoRMM9KwHkcK5lI/U6JkJcM3mRLfHH/9Q2tNYgU5K0HrKjDruo7jOEPLNwCSFR+jkUJlg7Ic%0AwG9+4RT/5pPH2fIVkP/b2/dycLaBnwzJWgUeDuqF2drqMGHoEKj2clneOqcOKLvt5bov70QuCrO5%0A0aFppYjKJrA6Vlz1ve+6Yo4DcxbTps6hA1NcvtBk0VDXvRzrfProJufXlDhVulUfES3EdwZeXiRm%0A0uvgCruBFXkDqsBjmRK5c31y+RRH1gKmDJgPN9ndFOyfsbl4Vp1jx6TFrgmT51cD2mHNQhr4NAOl%0Atr61mQN80q0rHJeZ6ArUeTTTGE0INvPjNGVn6ML08IttmqbGnmnlcF840+DiuSYXztjs75xhSY9Y%0ADxKOnj2tWiuuDI+6D6uXHbB1Q7WXy+il8I3N3nsJqZcQRus8vxow7xjsd89yQPc5OGdz0VyDCUPH%0ANAUXztqc3Iw4vFZzvXl0vWWnbG6qzUtLo2LrnMJXs6Hpirh2g0ATpk6n0yGOJI4eDrX1Y2dcNvyU%0Ag/PKFotNk4vmGlw0Z3Nhss6BaBVLF3zpVAdd90jWuhnuOlsDPbXgKsNZYexAlymRpcSya2snLxEb%0AOrcDn2QtQjd8vnB8C13AgXSdC8PV3NY2OxzllO6btWmHKY+eHn4sRw+QGbS3OrRMo2QThWOyydCH%0AI3mt/OZmB8cu6pYHbXRkLeDYesieSYuGpeHoOhfPNblorsFBM+Rg+xR7JgyOrYcE3nlkkpF26h3c%0Aga4yleBmT/tVUPXJQ7L3I3FkVUUNT58/xUaQcNCMONg+xUVThpof08qpm2sZWLrgoZOdMqDTM0K/%0AbP9bvP9OX9ZtNOMqL7mraNMUeORk7Vpbx2nGwy92sA3BfEs5rAen1Ry5aMrgYPsUB62IDT/h9Mrp%0AnvutG3VdZWKKNs69Gc5qm8pqILkQcKwb6VaGTCV+Z5lj6yF7J3R1jWaornnOpqkLGpZg96TJsfWQ%0Ao+s1OJLbwrGz0tYToruuhaU2zXAcCVOZS9VnTJgG7S0XKcHRg6HBzS+fcmlHKfvyEs2djlle98Fw%0AhYPpBroGD57YwjD8HEe2GdzMM5xmlihhW6sQllN4YZK3qdxmhpMgIF2L0HSPR067NAzBwWiVg8l6%0Afs0NFpsWEsnBuSZrfsJjZwafW9F5yzFColDS6bi0DH1brJQiKNSDI7ogTVPaWz4tOyk/7x/Prvgc%0A3wzZP2NjmoIJU+/aWvM50DnNQsvk8FpAFK0rVoofj7R1dW5LIZGo2nvR6NW4MuPw68eRFR+hwbGz%0AZ+hEKRfqARe2T5W2PjClnufOKQtdCL54st6PlIGPkzMANrc66JqGncbbwxFN62GllDiy1QEBzbCe%0AubkZpnz1nMeUrTOb48jFsw0OztkcmBDs75xhv51ythOzvJrjyJjg5oAOUN7GWfTpiZlJVOv7hWFI%0AHNc/z2Qjye1zliNrIbsdjX3uWQ7YCRfNNbhkvklDE0w2dZambI5vhpzYHMQ9GQYqSdKQbG7kc4Ss%0AMrczDE2g1Yh3m1qFcZV/f8Iyla0BR/OH+hBfOethaIJLdyhM3Tths3/GZs+UyUK0xTQRK17Cpw+v%0AoVsR6QgccV23LHcubFi2cbZs1eEutzUo5maVKTG2NCkMSNYipObxoafXOLwaEBo2UzLkorkGtyxN%0AcvFMA92AN9+wk4ahseINPreCuefoYVlO2tK7wc2wLAMb0cUnqQTcRFEqk+AYUXmt/cNPMpqGxs+9%0AconZlk7T0HjXQ2f46Y+/wFfWesuRddNX83oIU65OcwkqzE34B9ES9JtMib/hIZwWlt+BBkituyjB%0A6Fo3mcT5wiTRkg225DQf3HsH91nXIF7s8L0vneem5gTPPh5imRqOqeEPYUoQ+DSn1Mva6XSYMg0V%0A6IhCYl1tYodl782+hamV4+lWu8OOCUU7qvYqL0ZxLbdfOM1mmnLGj/mRG3ep7z9yjOze/5Pk9e/k%0An30+opWtkAYp0gtrI4p1DhcoeqrVv5loNDGXNwcofAVTQkpZ29EhOe8DE0yJNRZbO/mF3R3kJ/4Y%0A7Xt/G7FnL4Gf8al7t7j9oin2axbPnPfxk4yBWHDoo9sGjaag3S6UxaOeTNBIJ6AiUCeAVsOm0+lg%0AA009qK3hTDNJmEpu3TfFqxenefhzLj9w1SJzCwYy8Mn+5L8hrriL/91aYlaojEGyPNwhcl2X+fn5%0APltnWFEwUL5hyDwwVUPhc12XxcUaQaXQJ12LaDoqePPmG3ex+4PvQ1z8BrTbbgLg859qY1qC1798%0AhodOPo8X12w080Wj2ZCcOZ9nCmsc3JEKzJlUSuRRSMs0OdFxmZkDx4rLDXd/RsGPU3ZNmrz9tj3c%0Ad88GN++d5Iqr804EX/wdyFI+dclt/NcvncEQHYK1ehZAYSNN02jkjmyR4ex2OslV83UdLAsrS4gq%0Am4mxJQVhQLIW4mghTS3iVRcu8k+OfRk2VtH/1WsAeP7pgK99NeAnbt3Nv3/gxFDGFaGPY8YgoeO6%0AXGCZ5TliYed2Hd/KT4YBTv5Ze6vDBQs5K6PGRsW1vOWmXZx4ImJzI+V7b9sDQHb/l5HPvJ/NN72G%0Af/mJMzjZqsq4DXEC6rLJEkkKWFnSs5kQjSbm+qAWUKvV4vz54QKoybIHTDEt1liaWuTtzgbyk+9H%0Ae9MdiPlF2pspn/lEm9ddPssuz+QPH1nGjzMm7T5ucOBjGSm6Dp2Oi2WaWFlaYm2UShxzWPcNjU6U%0AlscxsxTTMOh0XBoGmEY20tZ3XjTNtY0JHv2ixw9ft5OJKR15/izZ+96PuOUnuXtrkWmh3t3k/HDd%0AFdd12bVLYX4P7Tr0EVPjGVfVrFtBce0ZYUC6leLMqPZtb71unskPvh9x9ZvRbrsOgE/ft8XsnM4d%0AV03x5g8frZ3bBaY6Dry4mq81hj4gUDe2DCxR329ZFqfcDs4E6n0Z8u57ccaFszY/fusePv7/bHL7%0A/mkuvlzNwfT+X4PF3XzowA3c+9SLaFpMOgZHHMcpGSVFLXhRTtAVcM6DmzJRQYlKSYGmaSMZV8la%0AiCM66GS85tJZ7vjK58Gy0W/7RwA89ZjPcT/k7Yf28BP3Hav3R+IIsgzHjJGJxHU7HGiaKjMpZaUW%0AfBtlYKGPYysBznbbZdeiUX5eZ2uAt71iD499wSNNJN9/m1rjsg9/BvnMB3jxru/kJz72Ak25PnIz%0AUYsjGuhCostssKSgT+PKstUaub5e301BSpmvzwvMaetcOj/H24MzyE+/D+1ffyfCtlk9n/CXD3T4%0A7qvmmDyr8cEnV+t9m8DH0QptKpdWw1Y+1nbLNyrlpE7e2aDd7jDRFGi2OcTWCnted9ks+5IGTz7q%0A89abdmM3NOTxI2R/+j60V/1b3nJ8iqkCR1b82ozpQFeZSumuGfrQqGis2I2y04n6rvq46o/UZe8z%0ANyT1MybMNeAAP3u1g/jQ+xC3/gzaTVcB8IkPbXLJngY375/g0TNufQKwxBHB+aJUprJRHt3GWZBJ%0AJfSqB10caXdcZmxojUiS+EnGZQtN7rp+B/ef3uLbDs6w/yK1Hqcf/yXExZfzR/uu4MkTJxBCquBm%0A4ENrkHFV1UqBvI2zzGjWaKWACkooHBm0de0IfNL1COsCxUb6wet3cMu734G47GVot90KwOMPe6zE%0AMXdeNs2fP7Na749EoRK2NGMSXwl9T5j69thtJUu2sq/RbdUOuu2zZ7IS3OxjKvhxRjNfdx1b58pp%0Ah0v2NXjv48v8+5PT3HDlXbwpsdgHGFqbZC0Cq/65FQnp/u4bJZsQoPn3PygxlClx7ty5bf23vDy6%0AVco3R+8QrUmsvD4pE7Is3wA1GcdlOAGeffE4b7n3KB+eu45bg+P87ncc5I3XLKJL9cLpuqA5JijR%0AyqN/nufSKihYgT/S4So+j6tUYEM5z67r4hQRihqwLEC7aWgYfe3lCmfPbDTRBUyJNZItOVQ0adAJ%0AUJ8Po0uaQzpCZFmG79efQ275ZLFgXlvDMbWBusKqiFcBSrVgmQsLORManufiNFVf+G5JwfBWfpZR%0AoUsWC5Pj4HkujaZAt8za6G1Q2NrUBusKy3rZBg1DY15XjlByzh2qUt6T4RxDuxbkdYXa4GZi5Nze%0AypiQyiFp2oYSTevTlNB1QSOPdNfO7cJGLY0wyueIaQwuTDX1+z1U4KLHdcMmjiMyGeM0usGh/uHH%0AWbkhHGhTWTx/U2ev3UYIOTIzUe1TDdUazhQMA2FUqLV2EyuLiGW27eBmFUf2NzZpFnO7X1hKgKZB%0A09RrHa6iB3fTTpFS4vserUYXR0YFgIy6DKelNhCe7+K0lC3ramaL517M7Tq1a6el5uSkXFMaB0My%0ASv2ZiTSR5Ypo9pdvlErugw6u53mkQ96ddKWNlDCvras5UrY887vnRNX/FnOobm7LMEDYDZyWhud1%0AaDmF0HEXR0aVgVVLZQTQajm4XgenpSHsxkhbO6Ze4kg5zwodILuJY2rMa+vIDNLz9fOuKJUZ1AFS%0A7VerQnci30wASE32aNPAaAc3aUumchxxJgbFoAuBuqap99xjz8ht4UzoeF41uNnNJuuCwVI9+gJu%0ABR41bHzfQ0qJYyUQKSrwwOXnOFIrThwGiEYDx9TZ38jLCdaGb0yqmA1U2q/2zWvDBF3HygqmhPpY%0ACIHjOENtLUOFI5rI2G13unM7GMRsYHiSpLB1I0PKmCRJFI5ICVFYwZE6UdG+MrDAZ8JUOBJFHs0c%0AR2r9kZx2beuiRnhbiRM7lnoQE6ySbo7HkZ42zgKsYnr0rJGNvE1lve5S7UhikpzJOK+vq7lbdjvJ%0Au5Qkvf6IBIL+LheQJ0lM7IbAc7s40g24bVPjKvAxZEaj0VB+zYQ+0MWpGD2YXc7t7vUAYDdpmhqz%0AYo00EsitIYE7z+sRGR7odDJQBpbUBpJhdPY+7cA0a2p+1LSpLOZ2cwRml4yrCR3XzeeI3t0oR8kI%0AkXOjgiP5eSeajRKPmtbo4GatrYFCMNcxNXZbG8ouY4Kb/y977+5rT3Kdi31V/arufZ7zIociRyRl%0AC8aFLnxtCw4U2LoilBAwBEcCKOBKzBTRsSDA+gMMBQJEMRAEGFIiJYIDKXYmwAAzUReC7rXNhzgz%0A5Mz8znv3qx4OVj27q3vvAUgHM1MJOeecX+/utatXrfWtb33L2UsrmmA3Oj2xDChRQ1EbmLV1Xdco%0Ay3K72GrBzYoNuCxGtCUHmjbRE5ORH2nLfDziz36hIXUAcc5iXK2Et3uKGwFIdQyxX0boPAYlCit0%0A+T98+Qrf/p++iv9w8QH+481X8L/8wyP+4rvvoTCPxArZEEx/fn5GURS+IDVHI8prNx3x08yU+Na3%0AvnXWBeq6xl/91V/9zG7ok754d0B5/wqcASoSugQowP3+97+fR7j7IyUzAL73wx/iVvxb/K/v/R1+%0A6enHKLqvA4hF0yj5n7Wxva1rtLxpAMY1xqnH4Y1L//Oppv+fE4QB0jGVZuzR1hU45xQEXFb+OsuV%0AJhM0wso/p/171h7QVU+4ZXekM7ATcDl7ASldslZyReGrIwVmFwTECK6jvCdrHCCHCm+U9+R0mlSB%0AORaW2ksm6BAQOBwK9MMLDhcXpPwVVSaumi1WSlqZcPd9//4DugtO1NvH+9W/O+4GAUFZvAPH5/g9%0AlKxgJg02rvuTHc0x7ikELAA09WCvpQEXQKJpmn2cZGKABHDFXtAVE7qqWAe4dvoGZwyiZJuJGwB0%0AlwWkIsd/2dQ+cfMjQU+JptnPvWhbAA9QqkfnHjNTUeilxq0gV1qUiyBg7MHe/DzakuMdQWAkHUxr%0ANhGwrkxIO+lkBbYBFHSpOZkIwRjb10sZLe0bwDvtY9jbyVxwoCwoMdkENz0rBdDHAcZoXLgqwthj%0ALqhimQtwGWOLRHnA4YoqVlId0V3t+JEI3CxWatcDUFZomgoV17hi9+if+Sa4meuXNRzgsBVOsfQj%0APw1Cl4ve++PxuKreG6WAYYKaGrxl/QgTLXkie09BNZ+eKX7GZLlg8oJj+NELXvc+200pOHO0sNvb%0AF5d49dGRkonMmNL4PpytgcjeQ/AjbcXxVnkHNTXUBpjrvXXjBzN+pB4XAnU2mQBSNuGplgIz9JAv%0ADFfsHjXXqJoauigyycQZtgbQXVXejxyaCrAJwR6QXMWJsqNddx20/ggGI0TLfMK9fJ97qdCWDRij%0ARDkRJ7bff1ulfmSvDcztR2NoOs/IDdrFxCQ3ErjSMzGuPha4GfkRm0zgVRDXjicUtCXH05RvbwSA%0ArgWktu1U7r0beszKMa7OaAMbB1w0NdADSh9xuCDmQ5a5aWnXjDErvhj9chx8knxVjBDo8fgMz3xZ%0ArhxTQnODajl+FQTi1Y/rNrCLiwvfluqo8rGNzKCgVYnPVff4ATjAXZFkAK4CqFKWLNnbLmGKr4XL%0Aa3QHjuG9I956zbLSXPKmzXaRpGDofXGDbHRxcYHh5QWHA18JnbqVxH56o0hiE+U3ynuood7d185e%0AQIbi3sTgJjGuNABk9FJ2wc1jgdvXX6VAsr1XrSk5J3DzdJGkuyoxTkcURYGmqX2cQtOpNnw2D36k%0A9QWpFuNPPkJVG1S83BS6dEWSrNClBdzIjzhwc6LYL7Ny2m2D1jR+ddHeCAC1UZgjP3IyHhl63/L3%0ATvu4EfsFPyK24pHIjyjvs5uPpykRg5uvV8BM8cih2y+2uvetKBnmKYCo/3PxLv79//V/4H//xv+G%0A737/X8H+nSaf+fY+kOwLUjMVhxSAZu6pSlRvTwD6pKxNUKJpGvzlX/7lyQt885vf/Jne0Cd9se4C%0A6I9oCp4gigA5SyklxnH0aJlfQw99VNCmxFvVPf7bL1zgl36UVkqUMmAc4Dx1ljkqMBMtqpqcwYWv%0AuvWYD9t0SffzGFFkokXbdlDqiO6m9j9frhQtt85SWWXu6GB6S0zo+IDHPk8FBPJBgKtw1svkrRGo%0A1bxJBX5+fs63FAw95CTwudaCEltMiRMHk7EBTnfBMc9HHA7XFLyNwVnuzQWPW2UA4HB5iemH7+Fw%0AKGyF80QyscGUYE2LVnN8obiHUlHVdQFKZG0NUNVtOgLic+GPbWJRMUN9hb56U6Bt2/2qmyIbflk8%0AQpQMepEoqwQt59usFADddQ1lA9xWiAQtZ6CxVcuVoOUqsFIAALxH1dW0gzaowF+43GJKDD4I+MU2%0ArnBuU4HfeOMNsosh/zAVhvp+mwUoYZXcn40GTHifDofDJoPNDD30/QwDhncsU2IvCGhLvpu48Vag%0AqOlZDhcH/7up2a5MAKm6OIYezVtvo5QVlO7R3QTGxXL1M1XyCs7WTAmrLM4Yw1e6FxRMQ/ZFNlAG%0AyNZxZYKSCapwMmA1ppLGy637k921Vi0F9nOl7PB2fY923AM3T1XdBuDqBt2BY5qP6A6vE5IRibie%0AO1oYVY3DxQXef//HxEppBPCyTj6XrBS63zXjqi05Pl/dQ0prr2lIRoU6+8T2SnvB+xQAaohxVTGq%0AOLu/PdlSMPaQfYmSKXy5O/qEew1uMlQFQ8nz4GbiR9QRVVWjQki4T+l3uL9x77h75rIewEVj/ciw%0ABiXiqttqbw/e1u+0j9DgUPcT2DBsgptvv/22f2YAGI3C1XJiEgCIFo2eaUxl9JmHw2GzpcD1ggPw%0AfoSJNkmU4gkFbcXx05dMD7/1p3VXA3DAVQA3J00xxZ42TVLhbAXQS0jVh3hkI1EWMbttyZQQrbW1%0ABYBeOGC2k4mkVUaCxq+6SSfLyTLjq+xECGCjpcADmAd8oX5AazgYRApuOj9SIGJuKry2FF8cB4rZ%0ADgzTfMTh8h37GcGPbCbKBcfjaL9D62u7rsPj/QsVSZo2CwB7P1IWKKSL/Vxha/A2akuGz5X3kC9i%0A83zMAclArAMU+R3RRoyrvM/OrmGA7K9xxXu83kTnrmO3ueJfcUZBqm5wuCyh9BFte0hYidQqsw0A%0Aub8JDNALAAZVMwJFC0wjjFZB1wGANgaDBaMcLuxtLSVV5USLtizwVvsAaRqYQYFlvjetNY7H44rd%0ANpg1AISqpsmClpmiFn5km5WyZm6upvhEE5PaiuO4A24eLngAN7sWkBJGzqEglWsnXQr4Dz2xtWYC%0AN9uLq+Qz4pUyJRgGFe2Doce1mfCb/+Utxvt/BuBYKXmmxNPTUxJDyNmAFwBm0FTB9pBtNf+krc32%0Ajd/7vd876wK/+7u/+7O6l0/FYocL4PiCumRJ7xVwYiyoVXKV5gq/0GzQrqVJggAAq957oxT1cYoW%0ARe1eZJuIRrTrbWfJk94riBZNc4DURxwuy9WscreONpkobTLh7hcAOfuiAMoSX+2or0qOTfY6AB0m%0AdV2jrmt/HWNvtzRqQ8k9TSb20HLnvJXqcFsecVsFnQp36CZ0yTJv69hG3YFDqh5NfUiSwEnprPAi%0AQN/BssLZXVxBmxm1UNsVziiZKDdo167q9gvNI2Zzlf4uWrmRUIBlSgzr8auA7StcAG67B9MwQA1U%0AHfrq4Ykcr0gDHCmNf5atlgJPl7wRkPqIpm5RiC5iSlDilnPsuSDgwr6PvOyzY8HcosoEvXirAHcM%0AFc4viUcM6GBGnT2YXL+ss7XWsJNONKpFhROAn3k/LKr3h8Nhu6VgHABtcMQ13hFRhXMMlPKPQ7tG%0AI1CUrvoe+xEHbu7sbfcdjlS9Ec0hMCWKIrsfl60yWgMmAjdcoPTVg/Uj074fcVNlANpjmpn1+FXA%0A6xxMO+DmajlfYS7wdv2ErsI2uJm0geX9CCUT5Efa9iIZ5TqdS7u2ybCzdXtgmxXOYxZITplbVOEE%0APl8/QWrH3lhfK8duA7Zb7gALbvK06nbKj8iJAC33/cfPphVNDnLnz/be7oG6xuGqhNQ9RGOTiTFO%0AJs4BJZwfIf/Ky371/btljMEx8SNRMhGd2a7C2eMaxNFf720pJYZhWFHce21QqzVDAw0xriajoRVV%0AgoHTTAnTK0wQ5Ecc42rTZ+8DyUwI8NKxASPmptz2I5xRPDFGgFshWlSVoGRiB9w8xn6kTLW9jPUj%0ABWf4iotHhmqzMh37bCDSAVqOX7X/v5qOq5aCXRaQ3XfSXOGLzWNaJPHg5nltYC4eqRsJYyS6q5Bw%0AGWNO7u0kHmkEmuYApY8EbkbvSLzcWd1V3I+H9XFvVJC6rWdclz2kOnj9puXaZUpouWK3lRnGVV3X%0AqKpqN1F2oyq/0j2RflMU18a2bgoGzjYYV9bXdgcOpciPuLMWoCR4j90GWD8ypn6kKIfwnAtfO0QF%0AKcYYMTedGSOf3VYcvyge0RsLgOXimr5PW2V8m7S2rbsBAHIxW6UltZMuiq27mhLPCho8jUdWeU3w%0A2Xt+pGgFGHcgTlRs3RkHX8UsWfv3nR3Tq/QR7eVesVVFQDJSxtVwBNoOXVV4Vop61D6XW65Vy91s%0AwGw+Vw8vn4rWDWAHlPiN3/iNsy7w67/+6z+re/lULN5dAMMRdcG82rWbae42ZHYCh01iRnaLd8Rj%0AvodTIgQBW7337u/bFmDW2UUH014vOLCcCGFBibqDUj0asX8weZrTigpM9F3GGN6x1WSl8gk3kKO4%0AU/BaM6qE55IJFf0tcGJKgatwguzyC83DJlpelgEA2kyURYui1NBmQNMckoR7LwhonNiRNj5xa1uX%0AsB7PAiWytrZ2uakmvFYNGJw85znJhA8CNM1OXrTKAEThi8fLuX+/i5ZLAW0Yvto92ocPAa4xZoWW%0AbwZcjKE8CGjdo3YA0NjDaL3bL1t5nYPQw3lw9GccVxXueMVoeRkdTMYYT3PtLO36Ea9tJtxbU2Wy%0APZwA3JjKQavk7+OWgqyNADyx160fKcJ1p1C9j209KUN7MBVqBOUAACAASURBVHMdJjpoWD9yfe1t%0AtNfDCawZV96P6COaxgUmp20NhL1thlB9/ordR3IW2e8MyAcBVOFc064dxX0rmcgGXY4NhWvUXOFz%0AdRhX7BhOcRvYOe0bxgwADAW4Irwje6OFV+0bjYAQHQANsBGsOcOPOFu7vR0xJd6un1Fx7f1l7lq7%0AyuJarvQ7ADumElhV73cD3Jmu82WbTMbV2wAAwT/Xph9pWtQ1h1JHNHWX+KPzkomgQXC4Jrto9GRr%0A9xnRmrWBMkiowCGZcLYO7RtPeD39XbS2ErdRa1TzosIJ+CkFQ6Z673zSao3EuHnAa5Z2natwmjNs%0AHRIl50cOPh4534/EVWDnR8ouPbPjtaRdL1vu3Lv/1e4RynAolddLAPLxiGRWBwhYC13Oowc31ccA%0AN3vc4I26x3U1h+9wB9zcBJMbAW1ZH217QZTwcQiJ22aRZKFxZcFNpXuUlT4zHlmAm0PY219yiZux%0APjnzvT0/P3u9E8DuVQZokA4QW/jsAgalayc9G9zsISV9H47dGD9bbGvGSOdqHwCi6n3TdGumxEab%0AdGBu6qAndkPnq0ZUDFqcbbGt3T3mbN3ZIskLo/adHOC2JShPrbtDamt73Uqn7aTu3ztR+ayNqhaP%0A5hpfsn4kp3F1krkZFdsMjmCsQNMF5uboAKk9kXNlqDAz9uBth6pqYdCDH9KCZLz6Oc5r8oyrriJ2%0A2wgBbepsQUprvWJbztIA1n9W48unYhwosANKvPvuu2dd4Ny/+2zRYocLwBg0jEZYGhOC6j203Fh0%0A7YW/js83L7gsLVXNItzAguK+lShHjklKS5e8pqTUDMeownkG7dqKrzU1MSXKck2XdWtJTQUWVGDr%0A4L7UPEAaTgfTTp/bOpmgGckAVj2cfnJBETMcim0hL3f4MLLL2/XDusIpzwwCBgpEZ9uP2jRd0sN/%0ANlruWSmd/dnRX2fp7ANdMqJdLwQz0Qh8riQ9ihdmFaszznJJu1bRwbRqlSkrovDZ8XJLCt9eMoG6%0Awyt1lQYBrsKpARgke3sv4HIId111oaIwDbuJW9CUCBXO+uISnFeQarvC6SadpAGufe5poqk2lgr8%0Ai+0j7s3tZsK9ZevB2B7OZTLRCNRyxLhBBc4HuAPAOB7Ma/iSeERbIgpwLSiR8yNLe/sgQHg/0l45%0AP3JaMLfi5EfcKC+IFnVNbWC8QJJwx4v67kMQ4O7X35P9nt5pHvCkBFAeTjIl3JLSQCXjV5fg5gy5%0AELp0LQWbtgYwcHq/Pl/ebzIlypPtG5Qoz9bWoumsIJidUrCn5M4ZZsuCccBN09BzT/PxZIXTiRPH%0A9xu+/w6fr8iPjIXrT8/vbeqppup1PDFpNX7VgZvQtsUx/GqfCjzAFB1eVI0vNQ/hWisg+VSAO1gg%0AmXQO6rrz/sgYg0nviYqGXnDj2jfs+SplnEyk9j4rmRAt2hL4onjCA3udRnue4UecrScrTrxKJkSL%0ASo4YHVPK7u1dmrs9j+71LbVvlJYpoSSMBTFcqwxAth6khl4mJrEf0UcUvEblkokxVDi3Wgp89d4z%0At1rUFYESjK/ZG24taddGB4aIa7kDKCl9pa6AertIsmRKuDHOtZFAVVOl3S1XTc4IXbprrZb9jp85%0AAVFvlfehSp0FN62I62Jvx4yb4EcCc/MUANTEbWBjT60oNd3HLCkWPKkpkWPJAhbctMKLbLtIspwq%0AQ+LE9qzRM3JFEmJcpVXs3Xhk7KHYJZRh+KLzI9GzxbYGtttJjY1HisIQuFl1a5bsTssd/U2IR7pI%0Adwkb4GYsTgzA6qWsWbIXxYw36h6P7PXsdYAddpsxqOd+HY+IFrWcMCH1IxcXF1CKJmKslvUjr/Rt%0A2r6xLLZG4OawMzEJooXUPeqqA/caV4M//3J7u+AMBbO2ngJIWlcdlDmuzux4xboty5Y7Y8FtYqU8%0A4MHcErCQEdd3oE2a18AzwJvj06di8gawA0r8wR/8wVkX+MM//MOf2c18Gha3Ink1N/7lPavXzTqU%0Ap4L6zd8sbaJsR3kC5DRiRwnsMCVEZw8mDnHpKpxxMrFNu076k0VLiKKZofW0ot27lby8i2TCRP21%0AbzcPeH+62kzcnH2WYoCabdMlG2VPfr4OcPdAib64hTIMb1V3VE2IRDllROETJyucApOdBtHUy4Np%0Arz/ZBbg6oUsCoOuJNoimRSumS/q+Qn8wBaf7hp288cjfSH8XrefnZ093pOemn/uZ91EVKKHwLVqT%0ALi4u0Pd9vqXAUtPfn6+JlQIkFL6YLgmc0Dmw371UR1RVFx3ew1kAECUTAbgrC/ueLCrcbvnELdrb%0AuVaZjo94rRrwkbrdTLi3+mV7pVHPa9o1Ey3qKRZNo5+frN6LFh/pW4hC4ZI/ZwG3YsG4WgVdURAw%0AyxcUvEURJROuxWt/IoT2o7zQCFRl55WzXcK9XMcMuCljcNN+T19oHvDedJPot8TLGJMVFZXMoDKa%0ARKWiSSdMCNTaQhIRFdhV3fJ+hAL/R+Z89t26wpmAm/mJEAG4EX6qTB35EWUAbfaqyRxSp4yrprLg%0A5nT0idsmuBkxrhJbA4AQeNOCm0/szfR30Vq3ysBXgWo9p+LEVsyrMgqSpeDmKSowmg7vzTeRHxFr%0Anx0BbpsjQRtBDC3doyotkKwUIOddPxKPFvaU4u4CBRfWj6Tfv1vHJShR5vU7rtgjaq7xytwC9b4f%0AybXK1NNay8KBm73OtzhusgkbgQ/VLd6se3TFtE6UF+CmQaCXu+WAGwe4lUXn788Mw24vOGD9iNaJ%0Ar63KzmsKbbUmLWnXQJS0DqFd74vNA96fb5L2nXgtW2XoZyacjzlb67XGVdM0qKpqN/Z7tKDEG8Wd%0AB9tjFlBOTyx3HTQtptnGI83BvyMngeREB4gYgE29iEc2WmX8pJOMrVFWYGWJt8p7SMMwla+F3y3W%0AymfPBsb7kYW9vcaVtsLbp/2ImyqFusVPpksqSAFJXLuKR6r9eETpCQYKVW1tHbWB7Z2PgBPMpf0r%0Arm8BkBaIBxa34pGIlSwXLFkmWtxymlB0Z8+mLZ8NbOgAjcf13rbtpKPOF0my9rZ+5AN5iy+KRxTM%0ArEDyHFNixbpYFFtjP5IywE/kNdF1qrKzAFBoA0nu3ZiEKVFakXN/b0MPtC0OlpXySt/SPsrpki2E%0AoAG7tx3g1n96QIlNoctxHPFHf/RHJy8gM31fn63txWzg3kBjMjYIsC8v5xx1XWMcx/U/tOjaHX8L%0AAPB6sai6NcIKS51iStDmZ6LFJD9AwQV03RI6dSZd8mFIGQ5VSc/UDz0udyh88ctLz43kOgDwufIe%0A/8/LFb4iWt9XyMqwTY0xOB6Pa7okImGpZQ9nLHZ0TvXeOo2husB74wFv1PdBNM2h5ZHYEbcUvmyv%0AmwVcxonsXrsA94EAgVnvKbnTdzAqg4OrJpc2mZgjtHxMUes4mVj1FUZO95bdQWqGh+J1vI68SnnO%0A1mDUzlxrma26Ue+99q1JLnFz11sLAhJw8+PxBv/+6l3cG21F09IKp0uMNnvBXRCgFJQe7cE0+99N%0Aeq8KtO7hhGhRcFtV2kDLVxXOePpGlEy0+iMAwE/mW3x5K+FeTihwoqKuwnmxZEq0qOaXIJp2Drhp%0AfcUH8haogSt8BCNEIuKpFNDYfLzb8CNmjJOJHgVvYeqPM1qYJ1UgiBbl2ALQGIYB9Y4feb0Lk06A%0Axd6+pcD989U9vvv0JfwbUfqEO9YSmWc7fnARBMyFQWMouE20R2LGVSSaBmCbcWVt9Fzd4ElWeC0G%0ANzN+pOUbyYQDbkSLabYsniq0Jp3DbgNAk5iGHugOqCrazz6Z0JpKM1Wd2Bqw/cn2cZMpPkUBlBVe%0A43d4mBs8V9c4AJstBcm8+0ScOE0mqMLdojZ2TOXCZ+emFBitrcBmi38dGP6by3cxAnTdZ0sLX1Q4%0Au4rjYdjQXRGtrewZlGUXEm57Ru5NpwLS6RumESs/YsZUoDLHlHBK7m6vMNHiCuRHPpC3+PJGouz8%0AiKe4u15wo1FNPdDcJn/PBE2EGBbxyG4yYX3tT+QNUAFCvcIUTc3AxZUFN+lHsc6Bq+L6vwUA0UHO%0A5EcCkHwMfmTT3gs/0giUJSDVAK31LlOiyxRJKrDAuDIan68e8U+P7+DNRuUT7oXPNpa6PnPXlpT6%0AbGYZVxoA2HnxiANu7vibUIbhlr1a0fdjPbFNTYnI13o/UrY+UTrHjyQi55/7AqqS7mNwMchWQcpp%0AHOS0aeyzvFHc4d3hEnN9QAds7u1EDFACxt7uFuOqMRoS58Z+oWjzw+EaXzlYodck9luDm5vxyOU1%0ABmuTytraMa72xImrJbhZlNCoyI/MR0Dchs+I7bOKR1ge3ASBEh+aN/AO42f5EXedyU5ey7aTyhGD%0AbVvK+REn4p3YSLT4yXyDptHg8h5atF6gkpUVFVsjTQltKE5r4tHuSZGkR1PdJmySWRlwBmyYOzCu%0Aonaysigg5U+AugYYX9nat9zFjCtDdWJW2Hu6ukHFJN5qjviX8QbXbZfVlHA5n2MSAlZ42/rP5vgE%0A9gtv52/+E7Y2QYnf//3fP+sCX/va135mN/NpWOxADrWGDj2cUYDbNE0elBiOAGP4yFajrtkr0oUA%0AaPNf36YVzjMOJilHFLyBLBrU9nfn0K5nZYiiqahSzhkFssMwECjx9Lj6d8dZ40YEMUBg0VfYCMBo%0AvF484P/sv0CgBEDOsoz6rOYZWutkOomcDSQ3qIxaVTjRCPo5AL0AJZqmwatXr9YP6ZgSZYsPhmv8%0AV+IVpLXZVvU+lygbrSihaFpIRQrDnDWUcA89lDaQ+nQyMbugqxGgV5ZBygl+TuXQA1ch0HRCeVkq%0AcJRwX7FX+PF4iZc2n3ADWE2C8eI7sw0CVi0FBAJNhlqTtKbcxTnbcRzXoIStuvxwuEJ9I8HlIx1M%0Ae5WJnUkn0+RsXYOJ0qvdT7LeqQJFYkf2YDJ1A44aUj5takqsKxPrIICJFtVMyv3vztebFSX33vtp%0AEBFdsprzQUA9fhCowFHVLb5esmwQ8L68AWpAqA/RN06gcvDXOdjnOe1HBJScwHkNVQhwm3CfA24m%0AAFDTgrNw3/VOS4GjJ+cCXNa0YGrAVdHjh/01/k2jsgn30tYA7bOZrxlA9IcB3ARPq/dCCPQZSqar%0ArPW8wQ+P13irfgXDeVLhltKAc4BxhgrkX7db7gSkpPvmrKY9+XgfbL3TCw4QuFkOPXD7Bjize0xN%0AKRU4BiUkjawrbELI2KJ6b1ulbtgr/HC4Qt81/rmX3/o4jik1NaJdVzozWUYIVIZo7vH56L6vcRzT%0A0YkeuBH4QV/j12/+Ez7QI00oWrTKuH0jSo73ZUYvwQI3bo9w1iAIy1GLo3vfl8v14/vRwkUBaUpw%0AVkPJha2jtfQjZcnQH3X6t02LTllwc7rZTAKXAW7ClJh7QCyC20agmoYVuBnbev0hVOF8b7oBWqCY%0APwjjbiPALZ6YFD9nuE7wI1KNYOwmSbjHs/1IAG64bb+apgmVyAPAS00JIN7bdI5weY+KK/xouMa/%0AE32WcbH0I0oBMFYHaGuMswU3WXFu7Ec2OvIW7/UXuKpewaw0JZCIigI5pkQQJ5bDBAYOoPSsxFMi%0A505TIm65c7GfdAKqmYkQyaSTndbdW36HfxqucCNaAiU29nY8LU3KUE1e+e2yBIoCFRQk0ytbK6Ug%0ApUQZFb3i+Pj7/RX+u6t3cWdbMN1I4FhPDNgRcbXjwL0fQWPjXGK3nsOSnaT2IBmdFTX57BNFki4G%0AJTLixBfmXyENw4f6ZpO5OY4jmqYJU2VioUs1Z2I/gXoeMWgqXDl778Yj9tl+PBFbu5w+gIz2tjmU%0AKz0xgPKJJvbBcTyiRrC6TpkSjIDkrekVVcGoVWwMMRsDfNxOMVsKJqyBZPq5dN/r0IO99TZKG/u9%0AP93gvxAdcP/R2gyZeERKA1XZfOz48KkRutwEJT4TsPz5LG43Vm2Ur0zM5xxMPVVZXlSJ98cDLptX%0AkOIrdiwUvSxKGdTNmUKXooWUEwVLiluxoz6iS25UlEu2qHB24IoOpnEk0TTz4XocYT9rvH1JQWT2%0AYLq+BZcPKJnC/3u8xP8YJ8qHkMRmEUVpIGvbw7mscIoWhdEonNjRxwgC+rLBj+6v8N/f/Ge8spXK%0AZS/4rpCXR10F5pk+h7HKX8f1y55Wcrfii1c3UIoSEiknMNElY8Hc6meNggXxxhVabvtcD+YO/zJc%0AobeV51zQlaOmuj63laYEQEGXmgILaCaUe+tgCgJlAj/orbr0/CEdTLaisLL15khQekfcZzDUgH0f%0AiClRbSZuKwAIgK4FGKsxq3HVvuPWmimRCwIEivlDKMPw3ni5oif627f7xU2VSWnXPdBcpf+gEajU%0AWnyxKAqUZZnd244u+dEk8NJUKOePAJHS7pfjV4G9ZKLFrEZwdkV70yZKvuq2U1F+mQNdkoKA4Ecu%0AmxZ4vF/9u1Sbhn62DHCLmQ797/eXgBjD76KE29na7UutaPb8lNNKsc9ZZ5Tc3TXu79f36r7/vqjx%0AOFzhly4/xKO9VlLhjCo+WT8S2VqOIwAGYwo/gvEcVgpg28BGpylA4OYsFwGua+VDamtg0VIQ6Xdc%0A4A4/Gt6CuNwewTiOI15//XX/3yRObO8vS3O3jCsrcmu0AePMvxtLkCPWFPh+b0Gr+SOoha3pOc6o%0AcL72ht8jDFWScE/K4KrZ9yM+UW5aei94jVm9RAn3CT9SxKyUiE2k/m88ywqvZGMr3Hlb13UdJRPB%0Aj1RqY2/Pr1YtBbGtszbqDvjxeAVtgHL6CGhS2v3ZRRLLuJFyQlPW0FXMuNqPRyq+jEdaAJO/7yoD%0A3HjadTTpBLDUa9cKIoRPJn4wXALNfTbhXvnsaGR2lU3cgh9Bxo9sJm4Ael7ih8MV/uvDHV7KirLi%0AMbK1tdHmRIjI18qPHijBlcaziU76EbufZm1QWFDSAclSjhFzc0xE+Y7ztsi5cfodxuASd/jR8MsQ%0AF/b734hHVtVkRhO/GJAyrhjbZFzF8UgCSjh71gLff7xCxRS4fCQ/YkcCr9rASo6HfgPc9IyrKPaz%0Av5vVaZZsrCemJMV+c6QvdZpxFcwY6y4IdYf3xwNesK0Dt7L1ng4QbPHlccRRa6AITOiTRZKrG/zr%0A4GK/jxIb6fZypSfmnvM2/vhx8IwGqSaKJRwrbegx1xr1BpAMxEyJYCPOCGGc5xlFppAUMwmBOK8B%0AUMPHoy4eeXe6opi9/9Hq851tnB8BKC9ULTE8yv75U9O+sf0tfbZ+LssxJRoz08uLj8GUEB36WeO9%0A8QBhookQPgjAOghY9XCmTInkYIoS5U0FZs5tFSjq2QSBDeM4blaB08oE/P26+2eiRTETVe7d8RJD%0AHbQA4uWq4M7RGWOgJAUB2eBWRGJHi4kQQgiM47jqTzNRMvHedIESM5g+Jn3uSgK8gAdAnJBXsiJk%0Aep4nUDJR+j73U5NOfDJhKXxMtDS7mKcH09JGvSRqqru3Mu4rHIOIl9D3eHe8QO+wyR203C05m1RY%0AapVMCDRy3Ve4WXWL6ZI9Od1C2tYk28PtDrcyYqXM2kAuJ0LYZwufUSVJwKwM6jJv64JTIOeTiZrA%0AuoJbAGhR4XZrVZkoaG/Q5I2IBSDv8Eoe8DLDV6aWy1V/Cxu5JcnExvSNXH8ycAJwEy2Os8FPp4tg%0Aa6QTIdaVCbW+DgDUAnKegh+xI8/83t6qKDtNCd9TLhJQgom8aFqiKeGZEs6ApLtQSPIj3z8eYOrU%0AR7q1VU2eXIUzVwWyTAnNz/XZNplgJd4fL9CYJ8CoJAikanL4J9mqm0smGvIjnDX0zB4AOsFuWwa4%0AttWPswrzbG0NrBLlY9R3DzjGFf1/J+IFI9GYJ/IjrEruN145P2JYXOHMiKbFgJv1AZt+xH6maQR+%0AcKSEiM93ybu2bAPbrXA2bfQZdeRr+31NiXIBbgpBFU5WQ8aTLz4G7ToWJy7mO/xkvqS/P1HhdGsl%0ATpxjt8XaNDa/KstyE9yE/f6fZ4Z72YHL+4hN0vuJSaVv38jrpcTnkZQjFUkMgRTOj1ScEQMrs+rS%0A9oJHjKvYjzgx8HhNKqVdJ2OznT6TaMFnAhp/cDxE50hqCxePLNlto9FoZGb8qojbSVONKxePrJYF%0AbnrF8d54gUavdZdkNOmEMZYH7qPzaJYjOGuI+XimH3F7e5yVb5Vysd80TclZGy8XjwCkecH5Gtxk%0A6gUlJN4dL3As6PtbapNprTHP8ypRVswEkfPcZJlI48rFett+xIoT1x3em1w8ckdTcyIACEjbwHq5%0AOB+BTDyyqN7v+BHXTjpr4zVu5Gx8PLLJlFgyN7PtGy0qeYf3x0s61yPgNrn9pc+2rbsKG0CyaFFP%0APeRiRPku42ogX/vTscGkCxTyPhm/ntMTi58zvg7pSUgYowFTJ2yiUZnNAglA+U6iKSFawMR+ZK2V%0Al9MTAxYM8Civ+fFweZIlmxRJFGlc1ZyBGfOpYUp8Bkr8/7w8U0LN6P0ov/D7rQDX9LTBX2ZFAa66%0AD2h0H5gS7sWoCo6S7zMl5nm0wVIAJfZG57ifx/2yLPPyZmnX2WQiqiiL1icT748HDJXr4U0pU8sK%0ApwM2Zug87dr+dw0FxdJkwqGSLrBY2qjnNd4f7cE03ycULqXCDHZgP5lAQ2g55zXdr+2Zm0b63L1R%0AfkCaTLgAd5rG7SBgVeFkq2oyUz0KM+L98QK9NIgFmOK1PpiCIvBWMkHj5VJ18c2qW2SjHx5pLGjh%0Akgn7+1wPp3vO5bVYVJmASdHy6dTBVHAPANEBZyyTSJJAZ+bwXlYmyjL0FSbaFPM9XskL9LPeTLhz%0AtgYsXXIjmahtwAWk6uK7VTfRopcaH8lLCrwz4+XOqnA2AoxzzPOIYuFHXNVte+QZX+l3wFCAO7jR%0AnovDW2mDSZlVMqHkop3MgZvDAXOTf0fWoIT9udGoNwCgwmhwP14u/MrZeiW+5SqcKPHeeACDAZeP%0ASYCzZEp0OdG0qM91mkdwXtH7bPfj7HvB836kiVlA1tcqSwWepqjCuQQ3o757YOFHvM9+AAP5bA9K%0ALGxtjMkGuIoBJcima3sLVGrCuNA52Ky62c8c6xbvjcSg8IDbPMEolW25y06EsPvPM65MDG4Ou8lE%0AFbVvGDsxRTkgeR5JH6msVrZ2gHascxCC2/D9F/IeH82X9D42+WRiq8Lpx6/+LMDNkXxtP2u8Upd0%0AdkfnUQCAzvAjgpIJbbQFN+EBlz0ACCAm1hSLE0d+hJib63Mt13IH2HgkBoDkHbRh+PFRJIBLcvuL%0AeMTFF4N2E5PWoP0e4yo7ocAmt73UeH88oDQ9mHYFoFAkif2IOMG4mqaJJku5eGQMoqKb8Yj15fMQ%0ANG6oel+F2C9jo1U8spws06SxX88d42rfZwMIY5xd627EhqM/JnvPxgAmAJPb8QjFd8dS4H3rR7jz%0AIytwc5tx5ceBJ36kDiOBx31QImkntb7WxSPztG3rFbhZ5CYmkR/5QF7Qu9DkxelzQDJLxIkze3vq%0Ao8kygbnJOT8RjxjcqUs6uyNfmwOSgW0/ElruaqjK2ei4q98BRK1JG34kF4+E2M8yriLmptHKfm8d%0AuLzDi2pwNxXUcr+hKcE5jwTlI5/tXp1P+0jQz9bPZzE3fUNNOKqPw5TogZaYEu9PFyjUE+DYAhFT%0AImaitVWReXkdw6GzAW7tDyYz9H50zlZFucrQnBJQwk7NiAN0bQyGCC3Ptm/YHk4A+Ml0QF/mq3fb%0AFU6DSq2TCVYUQFWjNtpS+MLvTlXdelb5ANcfTGPou48rnFnxxYguOU0TypiVAmA60u/3RvkBkfii%0ADQIKXmOeQn+yWQQyRJcMNxe3FDjUvbC2fn860MGUcbrGGEzTlKFLOqaEHUsbLdYIEjvSaTKxzZSg%0Az5zrFqPieMEh2NracFmZ2O2ZjSsTOqpw2qBriy4J0PcwSh0C5Zlo1/6+MzTHnNo1QIFAfMAV8g73%0A6mrT1u4zVqwU2IMpQ7tmtupmQDpMy977vcpEP2vcrZIJem91Ipi7X+GUUkJpBc4berdsD/+kDAoG%0Ar0ewXJUFN2P1faOjqltmvNyerZcB12RqPKk6+JFTTInZVTgtKyUDADEQTXjZBiYETWqY5wWF175r%0AvTQ+wCV7h0QpBpLds22r5tN3WvCGwL6GEu7RslhOiaaN42SBG1d1a9IKZ2Zvx9oJZdxS4Ojbtpr8%0A3nSBQYOSgmVlesFuAwisVMygtomwm7jhV+OU3M8EJZzPrlrcywazqQjcTBJluka5qLrFDDfql+8T%0AP2L0ssK5PRK05ABDSrumZKKB9OBmJlFeUYEjxpX//hvw+Q6v1KUFN8/1I/DJRKVlPpmIx1Sey7iy%0AifKduiLQ3p9HEZB8osLpgJtYv0POxrMApjOSiTkWqGsEzLJIkgHbgFScGLCgbsTcK+Z7PJlL9IpB%0A1WEfxWsL3By0RjWPeSFoOw3MxBot9hrTNOUnC1gg2ccjdm8HdtuiDSwzoSpm3FBBqklYsufoAAHA%0A1EfaFNKgKJoAAAErvz1k28DSZ3PxyHvjBXqeZ1xtte7OsJPXmnatGSBaVGr24ObJ6r1jyZYCP4kL%0AUnE7aaZ6f5wXEyGmkSoT0d42ZtG+sTdaOI79Yj/CG0zzRKxNIOtHOAvfVVmyVFCeMaAqUKgnvJIW%0A3DzXj0ia8AJgWy9FjpgW4CZjbJ8FJFocZ417fUn7oFnHfku9lCVz04wpKFHwGtKUtn9lHwAC1u0b%0ApmkBBK28XLE1p98B2DMyBpLnO9ypS2pXFZ0V8E9jBddy56dTeZFzjcYyk9lnTIn10lrj7u7u53Uv%0An4rFqpqSZDXhxUZ481lBALVvHGeqcDJo8NqdgDsBbq4XvCihOYeUMgQBy4Npp/d+1oaYG4BNlDkY%0A4yEIiMaUAiHoWwrCKIVQ4bQvb48LzKZAbyl8y4BiK5kYjM4mbu4eq52+wlV1YuwBxnE0PEkmWJSU%0AkvjOGba2nz8MA4qi9okbAEz2c7eTiVjsaPDJBOc1tXxPbwAAIABJREFUxgQtXwjwyGVlIgoCnECV%0ArSb/ZLoIVbdMMmGMWVc4OcBhUBgdKkhuiRb1PITWpEV/8srW9jNdu84LrlHMdwmlPKjmpwFutqUg%0AOpiMrhIK36mqmxM7coGyq0wA2xS+laiopwIjBGd1DS4f8WCurK3PZUoYMAZoZES8gKTqxoo0majr%0AervqZiucD+YKXA9gVdDdyM1gB86pTMTV+/4sAGjZBmb0IgiwFW63cvodZCckIGkh73Bk1wAYel8t%0AOeFHrO0GpVDLdTLhwM0KGnLRBrZZdYts7av3vqUgrnCGf5KtukUBzjiOKIsFuOn62k+JpvnrdJAS%0AKAq7R0Q+mcgxrsJI0CW77YLehczeXlaTgUC7rqAomVicN8wyrvpImya+xl4yATAc2RWBm1GLmwvO%0Ad6tuUpJzj/2IqUPCbdvAtnw2YywA977CCXAeVd0y467dPYhFf7KOAlxWGnAz4UG79o08KzHrR6IK%0AZ76lQJI8JDtdJImFDo+zxqO5tLYOWgBqw9ZZNmHsR3jl97abCHE6mQjtG6YRgI4YVzmmxIYfiZkS%0AzLbcvYA0VoYTbWDOB7gk6qg16jm0pvjVtCit8Lbia40r16IQL3ce9bPGB3MEbibxiDmjDSz1IwWv%0AaApOE3y2s2lu+Xgkiv1IM6oOPjtjo+OsUsZVwSCj6j1rhI9H3p8u0Jsiq9+09Nlu0omEQWUyDCB7%0Aj7WaMC1EXLdiPy9OXDQYTYkRhwDc23bSpcZVVxVQBr712T2X+3yqgpfQkvv9oIYBUp8GkhOW7Gxs%0Ay51N+zeKJG7qmrN1wkhuBEpJ7T/36urj+ZEZCGOc84yrKmJuLvf2ytZyJn/bCPSzxpO5ToskOXDz%0A4zAlFHxcu6ffAaxBCVmKVex3uiAVFVuTeOQeD9rGfm1+vOjS1s4FTCZqTfpMUyKsl5cX/Mmf/Al+%0A53d+B9/61rcAAN/97nfx13/91z/Xm/vErrZDI0cMipTXly+vmzCRrP4ItBZRVKRLUZROxO0IrUmo%0A7aRo2lYQ4F9eAwaq+OSWe7HnqDJBvaP1JoUvVIEK+5lRX+Hi5R35Df2bImWBuLWVTIxao87RJe09%0A1obGVBod6Gy7VTchMEiDR1VDszpU3WLadZHaert9Q1hBJdvDaW009zag2QKA7Hc5jZOnS0ppUJZN%0Aautz2jeWfW42mbjXrnovVqJpucqEkgbKjV+1AmXJEi2qecBgAxxl97Ybd7tqlbGfeSzosB7Y9QIt%0AH7bbN+IKp3bATUSXZDV0Ffbjx0LLo8qEt8U5aHmGCsyrGQwaL4iCgEXC7T5jmy6ZH7+6peQuhFjb%0A2toBgoKAZ2PFpfQjVbjjarJvA2PZiRBmwUoJFU4BDCS+2OzamofEjW4YShUB3My0Xeza2qnv2+r9%0AwCmZ8ODmmYyr3pg87RoAGoHGqNV4uV3Gla0mf2D7k7nrmd0CkrN+xAI3dm+XZR1sDWDuHSix3wY2%0AD65fngLcsqgTW68BtyAGCKyn+DCrcWDA8NOp26y6bYoTw9Kul8Am4MHNpTbNpmBu1HIHACO/zrQU%0ApH4kq3MQtZNRMlFAK75gSuz7kcbrpYRkorCCgI6ZkgM3RRkmnaz8SCNQKkomnsy1pV1va0qsJibF%0A4sTLMZVN6/VSeLGu3q/2tZzt3GDyIy+4piJJGcYvL5OJzTGVOT+yqN5v7WsgHi1sQT7eePFFzwJa%0AMDc3/YhcM668HykDmyy5feuzlxVOYkpEibq/4RqMcdSOcbUhvpgsx5SYNR61EwRMmZvL9o0sc3OR%0AKBels7UAtMY00fd3amy2i1tYQ4BbWdpzfasNbMG4SttJB29rxQReVB329ol4xE062WxLAoCGhLeX%0A425PgpsOROTXKeNqGNZ6Yrm9PaS2LssFkGyBna120iC8TXEN8+BmtLdzbMJZLWxNwKbXuBKBkfxo%0AKPZjOxpXS5+927rbtGj0DHluG1jESnJ+hKsXoCGU3gz9Gkje05QQnQc+OI/bSQdM+lRBKtWUkKxJ%0AWLI5VtrW9A1iStgzu6UC4JOP/dKWe2+Kpc/22jQ21gY+a9+I15//+Z+j6zr82Z/9mVeq/eVf/mX8%0Awz/8w8/15j6xqzugngYYAGXFVqAEkD+YqIdT4cklE+zoEeVl7xWwUb23jsklLIUNAlgUBFTF9ugc%0AdzCNfXAoUhpUO4ny8uWl+2Rr2vV8h7kgUOLI8/3Jm0wJTckE2wpwXV8hQtC1GwTYgAtgUOWtTZTj%0AWdVnVDjHtDJRljV9duMqnPS5m3RJ18Pp7s9WJqqSKhPGUZ4zVbc1UyJtlSnmOxhWYQbtqY+TTBDt%0AmoLS1T5pKJmYNqjAW0wJR7Mf+Q24fABEUGA/q31jSm3NGQdDAaW5T7jnU1U3J3ZkBRPVHJgSvuqW%0AsXXJA1iXTISwrKTSPAEAjuzG93DGz+5WTqAu0K5zFU7hqcA5JfdVZSIaUdtL5auAPnnL2Bo4F9ys%0As35ka1U8ZVypsgEMQ7UHbq5EvJydkASBhbzDZP1Izx24uQ5wc3TJ3lU4TzCuPLUeO1W3iClRlBVU%0AcRkC3KgNrDzJuFr6kSYNcL02zQna9UB/x5zPrk6Am6tkYk275vIOurxCWZSeBZSzdWwnralFaIYd%0A47wBAFXziF472jX92PXdbvoRC2ZPxQ0xrmJw0+5tvhfgLhK3qqyhFfxECDMMmM8IcB3g5mztAtxN%0AKvCyVcbubWJcpUDyC7sOANA4rOj+bm+7tUomToGbC72Uta0D46aftWUlAQVeqK8/srVL+Gs3EeKE%0AHylcMmH1Mma970e8xpU915RmYKwEYyzY2mggAmjP8iMNsdtGD0qE8yheWTFA2Ck+mTYwxhggBI2p%0AxNrW7porG9l4ZGAHGFaCZ5gS5QLcHDaYEqYiH1sVUeKGAFpuipw7PxL5I4pHmoQpYSLm5nLSCRAm%0Ay/jWJBv7qcr67DPBTbfHJqMJlFgmyQCYEKjlGLWBIbnGXusuAMzlrbV1YKXm9MT8ffvrBJCc/MjC%0AZ/f7sR9jLJ0s01iRc7bwI5lEeRlnAy5RDrEfADzD+ZE1uOnGpS7jEbMncm79iIFrJw2/yoISbu82%0ALUZl0Ds/Utl3dfwYTAkLkqfgJgLjSn6MgpT1I/GI8nOYErHGlS9IiRLcTDjiGsdZg7XbsV/is307%0AqSLgHvhM6DJe//iP/4hvfvObuL299T+7urrCw8PDz+3GPtGrPdC8cNCBeB4oEdo3QjIRBHiWfW7A%0AFhWYDoEsonhG4uYPJnuAmUZASaCq6GDyfYWZZCIVTUtp10wIcPkQDqYNJfdxpAkFftyZPWR6Y5kS%0AW8mEnle9brtouU0m6oJBVzdBgGccYLTOMiWkNl7gL7l3F+BWTRoEuEP2FIXPJhOupaAqieapGbOi%0AaZmDqVwCQO7ZCNzi8h6qvA26IxnRtE26JLPJxBZdMqbwnRBfDHRJO1KtvKGqW2P3bSJ2tOhPzgQB%0A3tY1Va+kE/H0ifJO1S0ad8uaNJmYpimPlmeqQEAUBAjqTQaIBdLP2vYrIgu4pWg5UrpkVujSKbmv%0Abb3qT/bglg1wbcAd98wubQ3sgBJNSpcMfmQ4LVBXMmgDqHEEyhLKToDxiXLOjyzATcYYVXZj4d2m%0AANcDlAMlim0/Etva067VBu0aoETZhN57dU6Aa5kSbcmhy5sAbsZtYAva9ZY2jakbnyh7AAjAbEGJ%0A7V5wnvydq96vgOQzAtxENK2hva3KmwCmZBJuZxdn73QahNxlSvTKiUGnZ+SacZUmE6q8Bdc9mHCT%0AhY6+VeacCiezPdCVBSMkqwHOPUPwFBV4jhgOcTIR2jfOTSbCdVyFc2ARU8KYpFXS0f9XVTfPlMi0%0AgYkwWWbJuMra2iaduhEYpMbokgl171sBlm1gbiJErkiSJhMWuBfBZ5+KR4LmEtmaMRb5EedrQ6K8%0AFgMMtnaFhKJWYDCQxWnm5rao6Iyl5hIA8ttGQzJNU2jMmfGI1BBlAVVehykFnrm5AJLLzEQIl9wq%0ABWMIlKR2Ugdu0h7Y0hPzfmSI/EgMbmY0JfykkxxTwrVKWY0rU90GcfYz4pFUT2y7dbeex1Ub2ObY%0AbBeP2INXVzck5hu1ky71xEI76TZToqqodddYLQgf+50YU+lF5R1LtojE2TOMq5w4MWABhUhQ3oBj%0A4pcJuBmvbEFqNjB2a+SYKU7jCgB4eQZTwrfu0jsyFdaPFIP/fQA36Uei5GDYYkqkDHAVxX6k33G6%0Addfb2rbKeFvYdy2Op3ITkwD73PbZioYc4cCvKT+ot5kSOT2xXhs0xjrTz9o3wuq6Dk9PT8nPPvzw%0AwwSk+Gx9jNUeUNtDksd9usgfTEZbWlFLoERduaqbDQIsegucmUxELy/RyuBfuvFU4uYPJvr30tIa%0A62pbNM2/vKtEOUIUGwMGBdS0p3rDCG7NVN1yQUCvFKpp2G7fUDOmxUSIXSpw0/rxg6q6XQkC5oSl%0AgIWzXFCB6yql8I0+mdjS77A9nFNc4QSqWJ8hM8khHsEFOLGjmClByuKquvF7JJdwb9IljUGtdyqc%0AWgYA6JSIq5/BTs+kK/r+i5KemSh8pK3gCjiedp21tbC2jpg0gka5ngxwedwLLvKViYWtcxR3wKHl%0Ag68mA4Asr6ENMNXrhFtrjWmaVhXOkEzkKhOdr3CaTBsYsNjbLrltKMA1xQGGVX5vO1sDa72UY0Yv%0AhWWYEi7hGs/o4QSAyR74rs2ntok3i941t5b6HYD1I3EQYHV2tPUjx42JEMMwLCoT9L9+is8O4HY2%0AuGkppbEf4c6PTBG4uQCSVxMhxgEoKyjQPqnqSOgSwY+cYkqMLrl0TIm6pooY7MsV2Xo56QQIyQQx%0AbiZPu9blbWg7ySTc62SCfj4Zk2cAAdaPzBhMamt3na3q/dGCW86P8MaNVRmyrTLAIplwNmjaBJRQ%0ANnnziduJAHdcJBOJYG7GZx+XoEQumZjvoFkNlFGrDJDs7XwyAV/hzNrbTvEhg+WTCbPcjwCmuoUB%0AMJeUuIcJVb3XDIir9yLXmjQOi2SiJmFON1pYnvIjbkR570F7AKirJeMq2HuLdh0nE7yi+1GV8yPb%0AbWCrvntYnYNNP0LtpBIGxgCuU3eXJdsIv0d0eRu0aTYEc7usrQm4cdcnUML4hNvFGadGC4/2HYCg%0AKT7VytYZdttK6DLYGoIo7qq8DaNMMwn3Fkt2NAa1yogTA9S+MQ9BVP5kS4EDku3fVbdgRoK7r3gY%0A1npimXbSWJx4GAaKRwygSqcnZr+DnWlgVcFIxFhKnyiX5YK5mYn90jib/pdi7aMHJXR5haYsAwA0%0AjeTX3e1vsWRjP5KZdBdrXJ1sA/MsWbqOdH5EP1nG1VpPjDMGsTXuVmwUSc4pSBWMtNui1l3GGOoY%0A3FQyoX+4omVouXO2hgduXTziwM1j5WK//faN2YMSygPGn7VvROtrX/sa/viP/xjf+973YIzBv/zL%0Av+Db3/42fvM3f/PnfX+fyMXaLoASRdiAwMbBNA1WU4AC3K7i0FGibIZ1ZQLYUHJfVDjrylUmbIVT%0A6t1ecOdEp3GiCqehD/TCermDKde+sTiYCkEOkdev0T+P2BvxyvXLAlZYSk2bVbdkTGUkvsgY2+7h%0A9BXOWxIEFCHBUYrU6N0KVbeoOmHvXRYllFKoa5EKXU77Aa7vK5wcikKJsku4c1W3QJdc9xVqp7sg%0AXIUzDQJOVTjDNAi9LywVT4Q492CyyYQDpTxabm1dnOrhjEbUjuOIOk6AGoF5oHapU1TgoCnR2R7O%0Aj1fhdLRrpZxAmSBbF5do7LgyP+42rigt5t0D1t4J7XopKhqNlzunPzmadCI10FUlVHkTxoKOsX5H%0A+Gf5yTJpL3hVUjIBIYBpOM24cqMTx8kmE/RzB0rkWlyWveBANKXAJh1OZ8f5kV4zH+DEa5qmbA/n%0Aqep9pWbMZ4svUjLh9ogqb1HMD3RtW+FeCtS5ZxuWgFuUTDRVSgWefS/4CU0Jl0xYezs/EnrvT9ja%0ATd/wekKNZ7d5xtUZ4KZXFnfixDlwc8m4OgVuDj1QVjQBBACv1+Bmbvxq/Kz+OoC3d0IVF62nru8l%0AE1ThtMCNpV3XVdSfvOlHUoo7sGBcyXvo6hZdVVAFOiO+mEsmlDTQCVNi7Uf2wE03hWlpIyciW1cN%0AdHFIxBdzzM3NCVVLxlXElJj1/hjnqmBQBpAW7JFLcDPL3FT+fgA6V/zetj6y4JZ+74okOxMhlokb%0ALwADpwO0kShn9vY5zM3OF0kcADRs6InR+5iAScvYr14wN50f2RE5B6IR6n5vN5BSQpVrG+Viv9Ix%0AN92Z3ZbgZiTGVVVEmhJrW6djE+3PjUalprXmEkBnpBzR6zzjak+/AwBYQ+eIi0/d3s6Bm/HeNlGL%0AExUbrB8xpMM1nwFu1gULoqeWlVI3kX6R6Fb7cRvcRGBcudjPjZ/2425DPLKM/QBLbIEhkfOyJPHn%0AeEV+ZCv2S8FNy5SwiboprmBQpAzwM4qtsfCuY1IzxhNtmvmMcfCTNp5Jrnw8UgdbA6u9nWfJhslr%0ARWnbNEsLbloAxpxiSrhiq7bj4OsabKnf9gldZ4ESv/Vbv4Vf+7Vfw1/8xV9AKYXvfOc7+NVf/VV8%0A/etf/3nf3ydzdQc04wsAR5cMv9qrcDqhy67ilEzIO0LP9l7eEzSn2ia6vtdtlicTN8AeYBYpp+uk%0AVGBz4mDyLQWOLllZ2ldzC84QEuUForiscIa+wvzYRMDSytSEQadBAGMsOJ14jeFgaq2tAaBwQKWt%0AKGfR8mWA2whM9mCp63ojmTjRvjFbD2kRXHfAOXub6PAepIHBmpUCAGokgTImKnB9hK4WQcDigFvN%0AYD/H1hFazjNU4GzAxZinSxaNTSbY0dswV00GNto3bKLc1ClTwtm62UHLvdiRBROo379AURRRhbMn%0A5pJd68pETOELdEltKe4AsmMqtyYUaN/DKYFmgZSXFWpG96KZWVUmgLwfcXRJqt7fLDQl7HOcEswd%0Al34kSpSNwSTVyYALsKCErQK5+97Upln0cAJrbRpuwaxC0D4afEvBeiLE9qSTjUTZjalcVO+3Z94P%0AiR/R1Q0YFHhL92+saFrKSsmILy7GJlZ1JCoKYJpkYtPl8uPlpsiPzAs/0rQnbV062rW1JT9wMOgQ%0A4M6aksAMFZgo9ekM9t1kwrYmfSzRtCiZKIVNJore/14ugeQTmhJ01kR+pBGYR7LhPu2aY3LgtGW3%0ApT77jApn3J9sBXypmnzj/Z97j3PJxMqPuDHODGDx3HB7j2kb2ClwM550Qnb04KZlpW0WSWJxYqWA%0AefK2dm2Z3o+4UX4b7QRAFI84PxK1VKV+ZM2UELmWApdM4AUGDEVj2zdcH90p5uZsvGZJveVHBIES%0A08KP7LeBufYNa2v1DIgakDOk3ZPLloLlRAhjwU131tR1E9htIP/AsC1y7lmy9iw1DRVZ3H1PtNGz%0Ats5O8bG2Llu6R10FP7IFbuZ0gAajUc/jrq0H/TH8iG25qzjzoBT3OgeOKRH+SZZxFU2VGoYhKpJY%0AcHPej/2AtR9REim4mWsnXRVJUj/CLLipqhtftAztpOF7W8YjxtCkGMWAyugNACgad5uJ/VZjs+29%0AH21rVFuX0LY1yZ3ZYSRo+GereGR0RdvWvo+hiHauxlVouTuu4pHNYutiyp3D8hJNCd5DsxqVLUS5%0AZ43PWimlLVouNCUYcJSatGk+Ja0bAFCe/hNK3r7+9a9/BkL8rFZ7QD28R/+/AOTxRBDgRzB16O14%0AJVXeonn+J19RyGpKlEQFNsYEQcIhpV039aLqNu8nE0HsaE7okh4JzfQVZpMJRwWOXl7AHkzlg+9P%0AXlL4pmnC1dWV/++4wpkdmwgATYvmfsDo0PIzqvesaYOtXUuBUJjt75W6WNAlN5Tco2qyaATGR0BV%0AgmbZT3Q/W/bmjKHkzP+dc5btVYyWtytHCayDAABQLwM4gOKC7jVOJrxeRrRXPJ3TOsswO9lkVdzd%0APfq+wmLdmrTdd09/J+qGWpP0Y6DwLaipJScRqHwPZ4dxHPHa7RXMMQoChnOCAEvh0zqiS0Yztt3B%0AFI1j7WeNizqqcCZBgOsFv4NsvogWC1AiOpicrVc9nPZPK6Mo4IsWYwxlRS5cndO+4ZMJGwRYKnA1%0AvEvvzasPs+CmKDnei4IJUvIOk07KskRdlUG/A+RH2nb7ePHV+1l6AMjd9/hh6E82Qw93J9mqmw9w%0ALRiBFxhWoa4vAby3Oe42m0yUAGZipeSCLiZa1MPkZ947e7vJMptU4FnjWlRQtlpSdAYKgOl7GNOd%0ABNzMAkhuRIOnlxRIBs4Y5eczNgElDTqxADdPstsYtIYXJy2EBcRsgPvhcd5MJnITCjzt+pATqAvi%0Ai0vdJSEEPvzww/QfWD9ynDU4A8r6kqpuMbgpToOb3gZNa9k0DeYpk0ycqN7Po/XZDtysSnDOsz7b%0A3cOepgR7620U8g5z+4uhh71s0Llnt2urF1x1NrhvUh8CAKhDhVMzkxRJspNlkmRiJnCzuEU5vR+Y%0AEue0k0YU92ma0DRNEP5uWkBKzFJvCi8CKSghLruQTIgGDw8v4Yxa7G1RMvBIpLlw2jQDtUoV+gG6%0AuIRw7DZlgLo5ydwkcWK6bpbdBngQ6Jx20hi48UUSF49ccEgA6uhYYvm97aeXLFplmqbBEPmRWapd%0AkfN6USShVoSX5L6bha/dZlxFAFDjrneLtpR2IoTItm/k2G292tETW7BSvFCvff6Xl5fkz52vDUBy%0Aytx0jKuqXjOuEnabPWuN1WQRTYP+GDOuZqDZnpgEWD9i/Q0TLeSzSfdIbtytzDOupGNctQJcvgtd%0A3qKrOAwI3BRA8r0t4xGtKe+X0F7kfLXEsg0s/Cq+bxdPpnpiM8XasAzwxjLAcxpXNq9Z2hqNwPg8%0AorE+LmVKnNaUmCzDgb32ZohH7BQzJt6gHbRkSkT7mjEWxKAtE6Iwz5TT2Bjx6KaB9ad9dlUyTNqg%0AkeNnoAQAfO973zvrAr/yK7/yM7uZT81qOzS2fcPwM9o3nLCU6DBIQ3ORq1uqul0doP/1wb+8y5YC%0AbYBRGYgygBJou0CFq20ycbABrlSoikzg4u7PBbhz6HMDACEsElpWtKlymhIL2vU0RAcT76GLA8Br%0ACBe8bMy8f/PNN/1/y9mqqcuNvnuAEuV5wFGnyQSwR+EjtPxWlIEpYdkcZsig5dmq27BKJgBAsQol%0A45SQYf9gqguG2ScTxEwRzaLC2YeDNc9Kof9Vxx4VAG4rE67q1ksNXEaiafbAcdVkn0w4uqTeo0tG%0AfYUZsaN5nqGUQuFuylYBw9jYSBDQo+WprQFLBY6rbr7CSZWgRjQYXBDQtJgf77w9d21te08dK6Us%0AIzZNFwW4ESjx1iHQ6la066trFPMDxsO/9aCEO5jihHuLKaFchbMqssFiIQRKo6EYiZA6UGmPKUHj%0AV7WtcN6C6xfw7i3oSKAurkwsbY1pIkV7WwVqmiZUGl2iLDWud8cmOr2U2dsaID+SgJtRZfI4awKk%0AimWAa5+NcRTmkSqJnIfe0wWbyNllTbum+232dA6eJzwulNyBtR/xwI2gSSdd1XgR37LRmACofgDQ%0AJT67y1XdrB9xe0Q0DR4UBbwAAUDAdqLsEzf7d7oW0HpY+JHU1x43kgnY++YASgtKqPIWXTUHJfeN%0AsYluxdTUi3krmQjii6S7FP0qJ5jr2G2WccB4QSwg82xvooeqUlDCTYTIaUqYJrRvzO6eG3GSlQIQ%0AM+VFBj+iBoOq4uG+bX+ykbOn5C4F6nwbmJ2+wboaXL+CLm9C20m5LgCsKpzaQCkSJ66NCu0M0WKc%0Ao7abUHOTnI85FpB7l0gHaEZXFdDFLYrjP9P3H4Obi/aNuz5uAwnixMMj+ZGyRFIkmZQ+WU0GKB5h%0ACz/y059GtOsxjUfixM3dp7O1a5VRtnLv/o1rl3BLSrmaUCBlPMZ5h00YMa78VBjbmpBruYNocTw6%0ATQkbjwgdgRLVpl7KtfvKhx64vo2o+TVe7hEYV7Pab92N/UhZUSsCyNZAVCQ5xW4rU5Ysr+k9V9UN%0AuuoVniZ1HrstHr8qo+86XoLGVBpQjWMZ+7169Sr9e1cksQmn4Q00b1fMTdGF58kLb5MNRnvmN6JB%0ADwtANYLi5+Z0PDK5azYt5J1BXVeh5XgBbvrW3Y2WAgw9iosSDMbriQHAULUrUGLFkvWtu2a7dbcJ%0ABSnDtoskl5eX9ENXJLG6T23FocwN6uN/8s/mGIwsCpFXeimRNsn40SsIIVAAQStvJK283TjbCeeP%0AE+omzWvu7++AzNSMJbsNWDA3ixKFeoAqb0LR0pR2YmJggOdaZebZoKyA8WgIcPuU6EkAO6DEd77z%0AneS/X716BcYYLi8v8fT0BGMMXn/9dfzpn/7pz/0mP3GrO0R0SeoFd8kE9UMtdA4s6uYEYeKDqbyp%0AMP3n7ekbgKsM8DCr2FY4hRCoKob+aMBER6JVUqGuTx9MHpRwjGBXUTFsBUr0tnoVO2DfV6gcovjk%0Ak/9E5+CMHs6iZMC4XeGk6v0derVOJkTUqx0+JFCBv3DJYYoLGFb6fnXdD4DJ2zp2lssKpzu8lQRK%0A0WKS+0wJwIod2YOd6JJqEQQI4P4j//dbFU4AUFZcqRS2KlbdoivHlMJnD2V3/WVvMkB0yUpOwMW2%0A0CVAB4nKVN2maUIbO3mbTDRWNEhVNyjHd32Fe8mUcM+XCwJMTch2KxoMCBS+SVJldb8XnBNTwj4H%0AVTijPfIa7c8lPXVLoA5Dj+KyAcMzdHWDzp6sYbLMNu3aTTpxoERVb7jqpkUFhRkGAnZvVfkKZ6hM%0ANAB6374BAPyyhN5iXG1VOEWL8TjaCqe19QWJ301Kn6wmA6Cg6xAFAS1NlpFlSYTpxWjh2NbuPufJ%0ABgFCeGpqct8LP5IbdyZlGBWZncFun7eex+BH9sBNB9w0LfrnoCkBhCBc5iqcW4K5GT8iOQVfk1RE%0ANd6ocBacoWCUdIBxSFQAhnSPbDGucgHu0TIFOUeuAAAgAElEQVSuLKWZwM2PyNatTbjnGawK6uU5%0AMcBBK0omNhlXURvYAtycpglaaz+FKe4FF3aP6HiU89BDifSjGGPrFkdrg5kXMMagbRs8u3sWLaYX%0AuqfdcbeRH2FNC/lkUFYZxtXQAxeVt3fO1tL7EcuIKkOiHMbdBnBzWeF0Z50EticmgUBPAFBIBer2%0AmBIESrzQ3uY3YEaiuLiCejdqA9ubLBMxJcbx2YISLNVdkqe0aaLWJMsAAoDW2zrDuNpLJuz5V8x3%0AmMU7qAqOkrNQJNmpJgPWByZ+JK9zUD1N0ZjK1N6prclH6JomnXSRHymEBTWGEUCVbSlY0twTlqw9%0A44y3tTpPnFiqBZAc7ZEmZVxlC1IFg9GAdoyrYoDWNQzv0Fb3+OnLfB67zX7+UalNnx0zrpYTITZj%0Av6sbHCOxcFXdpuCmTot/YguUKEtMtlrYCoF7BMDNA8mn/Egft4EZtF2RtiZF7NZJGWiztjUAyJnG%0AgRcX9pliP1IJ3Nhn82ZY6gAlmksbfqRuUFv2j+ZmZev4ut5GAI6MNi61HN2gUI9UALJMiXhiEkDP%0A9/i8bgNxe/vq6gqlCowroxTmUyPKIwZ47fY2C0WSLY2rG5EDN40/jxy7zQPJygKu/RqUWApvlxXD%0A5KaBfUrGgQI7oMS3v/1t////9m//Fs/Pz/jt3/5t/0L8zd/8TUC8Plsfb7UBlNCcYletg5jfKsC1%0AqBoJS01pS8FlCfTHSDU/+pjIWd62yFY4KQjQ3smMUqM7R1NipukLLjBv29BXeKjqbO9V7Fh8X6Hq%0AgaJAoR4g68/TtapovNyHj/7fuHFnWz2c20FAi1p/gBetVuridV3j+fnZ/zcpy4++et9WHGCMROo0%0APZO0M6aXatfO1n7Z/kRf4RQhUGwaQYd7Qe0Im/bmDPPsKpKWLhmBEmwVBNhDMKcp0dOeK6oZBgV0%0AcYG2mu1EiBY1YA+mW3/9rcrEYSeZ8GrBxdrW7roOlDCLygQ95y2a5//oK9xLTQkAQe3fLQsUzGUJ%0ArTVEa/sKbYAbKpz7dMnJ9p4y0UI9UHtA0zQ4Ho9ka2AXLeccAAtjKourKJlw7Rt8PRFiGQS4SSeS%0AGZRGgW8kExAtKqOS3vuyYnmdA1/hrOBBCRfgXhaQ4xD8yKLq5iZCcMbC8zcC49299yPjEFc4T88F%0AB4BZSrDm4JOn1u1twyw1PW0DyyUTQ6S+X8z3kM0v0LVcD/uCBbBFlwzJxA5TQvXoM8nEymdbW5um%0ARX9v75vX0PyAAnQvyrYUnRJNwzgAN68FUKJ1e4ShaAQFLju2BmyAqyiYVIrZ6yyU3J/DhK1+Y9IJ%0AAMhhRgVKJhS/AHiVjgR1z29BiZx+B0ATk0ibJrTjBYOmSu65qlsiVjoOgOiSPaKqG9Qv/+y/fwI3%0A0/2zEoMeBoBz2lMAWu9HDFjTYn6gs/gUu21yo1N9MsGCGPTlRbjniyvI3KQTx0qxveA+magibZpi%0APRFiSweIxIm3QYlCCHDLuNIa0IqYQ7ttYHEyUVg/cl1CWVszDvDobFuNBLX3ymzL3eXlpW/f8OCm%0APt0LDmQS5bYh8LGsyOvuAMlAEN42wwC0rRVwpWeKwU2zY2vAnjf20rmxifbmUN+NeDR5P5JMlrGf%0AN1o9IWISXsGAo6wtKGjZJ2eBm3E7aVvDmAm6aqmdVGrUzR4A5FgpRN+PgWQgKpKc1JSwthpGlAAK%0A1kNXN4ADCeN2Uq3B7Oe6hNMtB3y9ODHALZ9t45GiZFkgedXe/ObnE8aBKm9RTh/QSzn0kDyNRwrO%0A0BTMx150sylL1tnIt4HJM1iynOHJ+RFrbxePeHZbxG7dEoIGAG3PGm4L7jrSpslpXI3j6MemAgFI%0AnozePB8ZY6hsm4JmeW2aZG8PPcA5eqvCS8xu50cE1P3DSlQUyPmR0HLnYtZicszNDpIVJDx7lh+J%0AJ51E57pl4SzbST9/kYpPlo652fdglx24HnyrDOAYV12WKZErtmoD1NMR7FPUvrH9RkTr7//+7/GN%0Ab3zDG61pGnzjG9/A3/3d3/1cb+6Tulh3QK1CDyewX3VzPbwvViTFCV0CVnxxjOf5ZgJc9wKPQXzH%0Av7zOUbu+Qr1Pcwr9yWkQ0HY7Vbc5l0xEPZxNUBZ3z5cbU7n18rpkYpd2rSUm7ar3KYKbKos7Sqmw%0AoqJOf+EGBahNQtkRfOWp9o2hh9M4iG3kxRelRsnhRwrlVl1a8cWILlnXRaB5LmiO7vO7iJ7qqcCD%0AC14GqiYznhFNS+29qQi81cMZzbw3CypwFi1fiIoCCIKAN47Cl9oa2D6YJuvShGhChVW0vi3jdPuG%0ACwJafzBsiS/mJp0wxuhgkgCGAcUhSibc+2hcdXc7UXbvswTRrrNgG2Bp7pGSeyS+uGJc2c8bIrqk%0AtqyCogWgFJQNrHJz2H0f5+iSieBHSudHnKbEST+STya6zlGJ19Wy7WSC7oldCHD94oGWLaZEzo8o%0AaQBPu94CN7v/j7136bUluaqFR7zysdbar/OoU2UXF9AVHVpI9CzkBvgHIITFD6CFBKKHEH0sOogG%0AWG5Z/ADEP3DXLSRA+iy437XNBRvsKp86VWefs/fKR2REfI14ZERmRObyvTbcr8ohleqcvfdZK1bs%0AzJlzjjnGmKi0RKfW3jTrDqfruFcNJj3HYiVuwZx/zhTux/mf5U3T7BSPEEeauVD2cWQPlLAyMJMU%0AE23EXCIL2nVJcgfMcYTSc2DstYJiVAZTpqO0FUc2gWRPs6L5BHd13k2TuM8rfgumHqw0MRjmpm9j%0Ar5HFxCTnJ2G3sTSo22e3VYzMBoNNY7tezpsmnHV0RpvstnECjAkmyzrucJL1tAMvywzFRNThrEvG%0Ai4CNI9CYSBpHimdNKc6ahH2HfOREw1nzZTEhGM7xRIg+n494yR0ASL0HANnvyckXyvY6Dc8azMWm%0AX7k4EhgaQwd62zoD15m5mfOmKYGbJpgTF3yX6sZOA7tETtp7H6CZJQtCofkNqGNu+vuR74KbM+Oq%0AqiqIwI7hAOO73WROAUos4ByzZNsElFgyrtJJJ0CmSYKHPEsWsJPn/PZzPkAUUGbjrJsFuJmJI0n+%0Al8tH+C3olE6oWhbKK4ljxEgG5uea7957JtVmHOFrcDNhbi7jSMEIGrBAMjD7ACXgposj5oKYPZoN%0APzEAlfe4IsZOxTJpHFlN8WnakFfELCB+LWaWbKYhlZ+YdEjkpOH5SN2EwAtYQDK6tn3MnqYJynnL%0AxGDC0ugSmJutpu/AntqgHZsTBzlpxlNiOXnNbdtK/T9DTImLQImmafCd73wn+dp3v/vd5KL92fox%0AVntAre3NObn7bfvBFBvCAIeK2a4bO2aKiY3ufay98sWEIIlB3cUdTqUTDedhE5RQyUMJiHSFfQd6%0AdwAx0/xg8oniJR3OaUGXzBhLkSjBDcZ4bq07E66LWbcYlAmBW4s7MGNZG6G4L2g4w1oUE4fDIsHV%0Aujh+y6/Kd++js07Q8qZZJVzxfuJ9KufSTUkH7Qu3YJrmH3AbSYAvJiZVLiaqxXi5S9DyusE5ukZC%0A9/62LiYBWSpwVWFwxlDLQlk6IGCPwjcaYst7j5aLDCjhzjtMOsk9mKQCJhmKiYQu6ZPuRRKQm1Bg%0ANZzlDqdnpizHVHrG1eqsAZxd9X0QFJo5Q8DWJSuDBKUAoXEcWZi4hjjSrOOIZ0rovcLNFxM22VfS%0AdlY9w8U6XqdGXkvdPTDTrk3fgd25JMABLQHcvJApkY5fLQFuU/CmWU47ycURD/bN4OYdGCwzSw2X%0AMiXmYkIIgapm857rxnWTt+OIZQHpJI5UDQfn3DEl8gZ1qWnaIsE1D6GbHMzexD4ooZxOuFNmwwdo%0A7nAiM/Pev25YvTcnnq8RH+PY3Wyali0mlglu1OFs2xrw+uimuRjcHP1L1r6YiO7HOg9KxNc2pQSE%0ARNdIrWAId+w2d414FG1Yx2zf+fUAvDSmbLwIOMZVDG66z5JlXNnP0PtnvzPMBVyTZBwcoJu+hfe4%0ACoXWMDcAVuBm00IRO0HiEuNtSflcuPGI4TEpi2gvfA5KcQR9Z587mK+fUHAuGgClfMRjzsIoQGT8%0AuVzMPgdwc/5WkSXrutkhjoi7AG7653p83ktvmuXYRH/Wfs8+jmydNSHWYFoqexZBKhPH7DrPlFhO%0AOgEA5aZ4MP0mAZL7ScNUqaeQMSYv3RX2tax0N6O7r2f5hgUlom+V8pHGTrlrAuPqDtSMIDcHZ3S5%0A9rhajakcMnHE7ZlETZJNFhClgblp3BhnxiPGVZ02SfJAss/93FlXExS7Bgif40hgXO3nfqMxqKaC%0AnxiskS4xJmJu2q9nz9oBwNYryjY8/bObXVHXbE0bJP7zpTJp57lX1YFJHeSkTYPRVfd7UhkA9mfD%0A5LWIcerp2Lv5SMSSvXMNJnGHihFwCpy9X8oOuCnl7HFVDeefeUos1+/8zu/gK1/5Cn71V38VT58+%0AxatXr/D3f//3+N3f/d2f9v4+nSuSb0xEA6Ars8vcg+nsaN9z8XYLVtvufUgUt3SFXaq9ur29BecE%0AWgG6mjsTF9EllQaaYyiCfMEddIV7WnCnK1TDgPrOvnegS/LLO5yTxK6xVCwpYBm03GvMOedzwSnm%0AsYmAPWuqzwAnUM5ZfUnhqxjZLiaqqHtVNxgVNsedAXBJAJIOZ1Ioe9M0p+He6rpNw9yZGMV/AxAB%0AVxkqcEkLbmcn5wu32DTNFCh8y04QedGmtGuf4N4IyO+/Lco3fvh2oSusY919MwNQzSE8mC7puk2E%0AgUUPppo4mqcb62eGHgT5zgTgElw3MYW1Cpo6A1fiQR29KriXxURsLFWkAQMgdQOhZDSmcv6e197P%0Ab9IDVY3eNYZbbrtuStwEB/RpmMAW87BXcSRowRdMiQiUkJpcFkcMzRcT/tpeSGWuqjRDiTWc7L0a%0AgEkS3JeP64kQ2c7EZGDcpV4pCWQAd69Plhpg1Xw/AJmz9gWnm8Ees4DY4/8AEBcTl9Cu026y3zOa%0A1saRHaZEzaI4kgU3LzOoA+Ji4i2G6Kzt521xBFYJ7rILZCdqWFZKznzRM4AAWKZElMsWJQVNg15q%0A3LX2+g0Sx7sG6qM+XGPxyjKuYop704Dz2TDXgw1bIJBgFOFx3jTJtZ1jXBXjCAcmJztjtQPtCQlA%0AUaeJLbgX13ZuQsHgaNekyJSwHeUSuLnKR1w32XtFGdJA0wbUd2JHlaVd+89bcxo6s1pE0zfI/HyU%0A7sF+URzxoIRM48g4jnnGVeasfRzh11cAppU3DakbmI8+TM4aWIMSnpxRCZ73ealbVPpjnB2LYLMh%0A5a8RXgNQ0TPyFhXsXqYNcDOw28bBUv3rGEjG/P5Nu8tuAyJpUmwG2AowxgILaDnFZznpZGZuTiA1%0AB9VdYMm2wk2EqNOJENM0QWu9BiVidtvGpBPAsmS3JlQF4MaNBI3zbABgTw4Y+hE4rMHNlZx0AW4e%0AjtZcOhhdqn0ZmGAkxBHNG8D0wZvm4eHBnnV0Rpsm5/5ZI8bAjgzNhgLjqugnpkZkTUVhPXQE1My4%0AkgaiICdNJp345h+/saN4DyQwJVYxW1BM2szMHves8cBBXdfA4OSkdQvp6qaLmq1xHHFnDQADofZ6%0AdDWUNgZ9gSkx9AbozmA3BwA2bhMXt89SW4AhI99YjgQlzDUPZPeZmr5xEVPii1/8Ir7yla/g85//%0APLquw+c//3n86Z/+Kb74xS/+tPf36VyHY+jcT4tZ1UDmwdSdAVGhU7P2CnBdN282NkhQtjCEWSa4%0AWaaE/ZJyyfN4YWdiVAg0p4QuWTBNyyUBft/srnGfJ+pw+s6EHO1YLOSTABV3JvQE1NtoOeVkVUzE%0Arz0XExFdEnP3lT87Wkot8ghuqetWVRW4iArOxia41YZ0A7C/i8FgwZSIOrPLBFfmigl3VqMCGAEz%0A54SVAnjzw30KH2PAoI3tYhYofCKi8E0ZCt8l8g0A4FdsNjtanjVf0K4XSUCMlqNpMLLLH0wjE1Gh%0AbF/LGAPJ0of3OaO7B1yC60EJMSe3lBA0G1TglTYZtpiotMwXbkBIuvyYys3ufeTfAczdK83vZhNX%0AqbJnbT9vGkfMIsFVkzUa1SCQIBeeNY/0sotrpGlgdrTgnAOTsp0pdmN/P/76SWjXGf+OJAmYZild%0Axez0htVy+mSDPOPKT5aJz6hjTXKGit+BYAI9sGwc8RMh/O/ITNJuLulwuj17poTZLtwAWyiHOOLB%0AzaU+eZxjbRcmnUTFhE9wRwV65CBQyVnHnzcuJlYz2B01Fij7dxAuIBwNXhOTBTdzHc5uUmtw81rA%0A9B30YmISsN/hnLv3sHHkwgTXM6501UCrFEj24OZWMQEswE0+zGBb/FzPAG7LswZcHFFjkSlBHM19%0ARD4fSc96LtxaPntFKX43j3ccVfas48/ri4nRFWaJ0WXTXhSzQz5CxYqVYrfqnpH9dhxhbJ4IEY/M%0ABiLgaocpYYylrAdzYlHo+TlwczRWfrCV+xkv36BVcoaa34GaR4CSmSWbAze3WLIB3HRf3wGSAedN%0AoxHANmCOIznG1Tkr3Z2lSeyZ9VdZXtu9SCfLlNhtNMSR0kSISE5akG+E8/bAzSofcZKCu2aO2Tlw%0Ac5n7JeDmUk7qnzV7jCtizYld3EnOuiADWzKuKMW8b9qtcr+zkwVv5iORn1g1jcXcD02LyihIpPlI%0Admx2iNnRNBzCoPm1ZW5OE5TUm+BmvO+RRHFEzIyrOWbvyzdGGud+EbgppWU9BZbsRkPKMa74FYMh%0AHIbZazyw8prDyuiScx4kd4C7TlxtUCv5mZJvXMSUAID3338fv/3bv/3T3MtnZ7WH0AWSMOBYd92y%0AnYkpDTpa3IX5ybYzkVIFV0lArpjwDyZagxECachlGk7CLIVPpjSnQLt+OxtUdlLjSZteauHBJDXY%0ATQVAz5ICrz29iQruw6nY4fTjgiqjgKpEl9zWFQ7DgOPxGIoX/1Bso8INANjTo00UReHB5CdlRKi7%0A716FYmKySaActztugP3+gyGumLBf80nX27dvgebGfrHvgNO1nfENzCNgk7NWYNci+Tyzk3s1vw5s%0AMTFN06rDyQWBHFyHs9C9r5wEQREDamyytyo4/XKJjE1wHcOC1tD0AHYks3xjcdbrkaB9kgTECS65%0AnnWFmxQ+7+ROOUzVhASXOJf7gVAbMIdyEgC4B5PbGxMDJv658L3QUWmaFQC0PGvA0iWFKjCAAAu4%0AvRkDKLHbdWtanN3oN+9lovgdKvYf9s9SZ88amJMAE4oJHt4nxBHWYKK+w7ndTQZguxhewykI/Izx%0AHLh5LhQTMIAeRrATdQau1oB5Pus2FNyEsVUcMcZ6n/jtClHYdxRHbKc/H0cOh8NMqWUVgHEFbrIn%0Ah1Bwxp2gMBHCA27xDPb7WSoD+GLi4GL2BZ4SLo74RJGL6Brxk3QG6/RdmnQCuDjyzCZJahlHHLgZ%0ADPqKellHTd1gAXl9sqHb8g0zSYuI1fPYRADQ/MoaAl5x6AAA7XU4e6yYEmJY6ZP3ZGAGBBNhILQB%0AIMFicJNX4LAFJ0HenBiw14Vye2O0w+SuHcFINBFiDbjl4sigjZ2YVIwjDcQkMRbMF5NCOcSRedIJ%0A4PIR/j0A7hpZoBIlOengHuBN0wDSFhOmbi4sJnwc4VZO2mXAzbpJmJvnHO2aR/KNI4Fm1sAVsNfI%0AhxuMq9kHyH49jHEuTEwijgU0KoA3a/NFKeU8WcYD4JE5MWDjCAHArvkMXGUmQgTzxYTd9klgyQIz%0AuCkNwdUFTRJpiJ0qkwM3HePKm0cmBWd01gCg5DTr7iPJHWA9NG6B+RrJslLmiUlVyS+lbqyMBrAG%0A1FughGfuVG3SBZ+ZmxXUj0oNKYaPzlESP/TA3dMgy6yqCpz3c6HsWUA7E6pG+JhtvxafdQA3vfFs%0AkXEVxRFyntltwSvKybcXceTu7i783YObnVK42cpHgpz0gmarZ6UsnjUW3LQT5Sap0dbp55nrGoXr%0Ams1AgZnfZ4yYm5fJN2amBGlaqI8NqtOCuRnd/0UgOTCuzmBHa5APB9oeBMV50iBtu9n8M9r5cXim%0AhJY/k28s11/+5V8Wx439/u///k90Q5+J1RxACSCgMUCjxU4x0c3FBJDKNwjRtusmNzoTjibotVeS%0AVzDGJAmumixYMYJuBkpGLL1mjDWcggQkdBxHO6UgojluJrijArti0LSCibqK2gBjfbATIfoUlFjS%0AnHxOX3Gav05jCl/ByX3FlOANABUlAe7B9KS1AV7kE9xQTESo+zw2MU4CWoz9ZcXEaEjoAgHzg+mj%0Ajz6aKXz+wSTzk04AV3Dezjo3v2cAOHsKn3sweSp6fNZqMmkSUComqnm8HHX/jnMCzjkopXMxoXVU%0AKC8eTOIWrHkN0/e2w5k5634y6USIFVNiChS+Wb5xCYVPQIkWMGe7b+G6bgaWmr77YCJQZ19M9Bhd%0AwgXEaHnadev7ftHh9LRrY+mSW50JFZmmLZKAZLKMkwEsNdVK3IKRHmDEsWHWZx1/3pAoOp5yLClQ%0AhkE6ltHWzPsqAoBQt5geC/KNN6/Dv9mKI1pqmwSImzDUPJz1ddR1OxxXrvla21s1FBMila+EVc9x%0AhLI1U8Lv+3A4RONXU1BiBjdbC1yxNbh5iCUFcYfzRw92QkG4nw2IKyb2aNeCxsWE/Zo/78fHR+DZ%0A3fx+DpRYF25w76sTEy8gBjdn0zSCMsV9d2ISEGRgmsBKDLUBpZmJEAFsb9Hdz+bEoet27K3HCzJA%0AsmBr+cbT58mzhvMxSnD3u/e1L5TbE5ibdJJc25Sk4OZUiCMM9hrhBJTMTAkgjSPLBPfm5ib83V+j%0AvVJo1Fg8azQtxP04y8D2zBddMZHEEX4Lwf6n/fNkwOqdOOKBK/fXqqqgDYExgBaxQd0l8g0Bb3TZ%0AHnLFhL3nJ20gtcl0OF0ONPRgrYbiT5J9xwCQL7iHYTGhwJ21ggclCnGkaSG07SXn5KR+3207PyM8%0AxX7lu3RTzQD4Qk7acLKK2aSJJq8FcNMBbiC7TRKbjyDL3AyMK60BOQJVXWCl2P9PUgeWrF7GEZ6y%0AifZ8gOwUn4yfGJljo6YmGVG+iiO+IVV7HyD77wxtoEkNdqXDWeckBUumBKnnsyaEgIvZxHWkAoxg%0A2+ScUeuFFUvuHJCstcYkKjDMsbbI3GTANGnQE7cGri73aziZZah7jCsXDzqlXO53i9wijpUsL4oj%0AHfDseiWn0uIWQnwAAPnpG7k4UtWWzQALbnY5o8udswZipgTW+UgOlMgyJexnY60JYJv/2dz0jVLu%0A5xnglZYg7am490/buki+8e677+LFixfhv7qu8Q//8A84nT47B/WTXIRSW0xAFZMA73MAODChPeBx%0A9F3wRaF8U2VpTqv5yT4JiLRXsdnR1B5hQDZ9DqzZketw1jPNyb/eTJeMOhMZtDzoCic9I4puhaBT%0ApfS0VYdTGyhlx6oCG3TJulmYHW103XxnYpEEBEPAmwpTSALSt0kofAu6ZFVVM5UuSQIu6EyAprRr%0AsaBdR++Xp0va/6vJgD3zxcQCLfemaX1Kl1yyUnzis1VMcD/6lOzok72zdlNAyxsF5we1nr6x1Mwu%0AmBK2mPAPpibSFe5370feQLtxdzEVeLTt/PnBFDoTi06QMzuiBwZCVHptc2vktaS5JuMNEXc4laNd%0Ab3cmwkSITaZEv6KmAlGhfC0cgJS+RRGUiDqccYI7HixT4cfpTHgWDqU0TJaJp+8Yr+EsXNuTNGDN%0AzLYC7FlLvZ4IMY7jYtyZKyY87XqzmLgsjgSjy2jSCRDpk+9mxsKmDCyMTWxnxtWimBgvZEqMnnE1%0A5eJIxJRAefwqYMGQUEyIhaSApqZppWJid/wq5t+D8nFk8rR4kYCbYRxw3UKZNFFU/A6sNdCls3Yx%0AO0yEGLpkqowvJqxp2mVO7kFS0BwjVkqU4C6m72yCmxPAb7xHRpTghkJ5beKao113atpkpaC24OZQ%0AMHEt0q7jsxZ3oGQCaVh+0kmOdl03STER8hEiMLpr6RJPiaLRpX9GLuWNKxmYAzcNAatVyK38z3aO%0A3RYKbpRZKRMxoEaDlUxFIzlpmBLgv1Vqkrjnc7vM/Z4ey3EkB27Ws39HAJJ9oWzoRaOFpaFOvmHf%0Ak9CcX0raJIlX/L7spgoGrkBGTrrFuFqZnBfiSMS42pSTBj8xJ931z3VCLAvoSIJx7EXyDTdtxxec%0AfFEolwh5flWMWLPX5hCYCim4mcoutuKInswsb3TPIM/KO/s4Ej1rc940lAKD9xPbbJJIDAujSyAf%0AR0iTaZLwO1A6BGbLmrmZMd7OSHd9o9Xnfj+WN00ujjSzV14RSPYeV0MPWk9JPnLwTcv2APSdbcph%0Anfu5cBjqmkr9jCmxWl/+8pdXX/v1X/91/M3f/M1PfEOfmdUeURmF3tEll0aXwKw1svKNQwjwNGg4%0AXYJ7I7KdCathJysteNzhjCl8srXFxG6CS+3NS5oG0ycmJMkphW92Tc6PBI0S3NaE5BaICk7R4iba%0Ad9/3i3Fn9ud9Z2JLw+k7nLvj5fzDlFYA+jnouDFc7HqC+sHMWIjXQVB80rtNhSSgxTD8CE+fPrX/%0AJpp2IsEuSgJGUJC6mRNcFyzHcYRegBK5MUUBDHHFhAGF5jPFHQA6jaTgzs5glzFTYst80dLcp4I+%0AeU4CnPSoajEqsyiUb0GFhHLJyVpXaDcSxrb2HfDkWQQAUUt//jEofL6zL5tDQk2tlmj5sF1McE5w%0AVghSmVwxQZoW5kc/DF/3HRW/0g7n9ig/oTv03jRtr5g4Xa0BIC8puBZQykBkEi4g8pQYOoBxDNLN%0AWq8qcDonmrK21P6LNZyuE9QeaLrvqJjYmnQCAEoDrFYYc+CmaHHy+0b5rHc7nJH5omVcRd8qJLhn%0A94j1Z2hYC00bsNsR04cA6lz3PgYlXEcl6roxBjsRwseRge6Dm5ziHixowQkBKJ3POmeaVjxrZRNc%0ATVsYJ20KjCufUmzSrg2I+6sd41wYLxovNBwAACAASURBVOeNgYEgcawqBDr0ng8QYK/tqv5+eFbk%0AztpPhKi5Y1xFZw3Y+3nobeI+Ug4Kg63jDoVycwKNYzbcNaK1ZfOsiom8iSu7tkXNEnA7LzqcpQkF%0AIECv/PjV7WKiD+Dm/K2cDMxOOlGrmA3YfGRSyIwEXcYRCyTHzxo3lAxaAdKZu1UbE6pS1/w2FDEe%0AdAwx2zGutvw7AECxGkyMGHja4ewmDV23NnPyhsGFDuc8xrl81rVr2VOO/e593diJTdG+Nb+2hoBP%0AGjuhoMaKJZpIk/xUscWEAgAz4Eb2QYmKApIyeKPLOPd7/fo10Dy3P9h3wNUNuknj+TGNp+GsJ2Pl%0AJ3xmt4Xn+sJ8MZePWOZmJAOrCnEkeFz5f2dTndXY7DB+NTUnBpypfPsqyCiWANBqJKhrAPR9HwpO%0ALpx099rGkbp8WQOIgPvIUD4BN0FxAFaMqyaTa089QhxJALfIVD7IMscxMKn9subEBHK0fmIl6S6a%0AFuI8YtD5Jsn9/f38s5HR5TvRNaL4HQgxYFei6CcWf170/RqU8HUNby8yOZ+bJCI0AGM56bLZWo4j%0AsEwJDjCuQo0G2KmJ//7GNZiMsU255jBLPt0KTRKXj9T6s+UpcRFTIrd+4Rd+Af/8z//8k9zLZ2s5%0AX4lBWU+EXbS8Pawo7kmHU607nEC+ez+4t7JdN/vnaTIYXTGxO6aSmMgMcO5iJ6BE38MYg1EZaLOR%0ABChtOxM8LdyAWJ88B0vfvfJ7BgDl54KXNJxcQJCZEhUnAYlBZ3RGHU2LCcDR3E8U3stus8M5zHTJ%0AOFGMR54NjKOCwdaqGMFIZvQWQNAnAwgBN+4ELc/a7pXYRPGmgubXYWRJEwf4ZtYnlzScSYezkHSR%0Axo6XC6ZppQTXn7VjxKSSgjtQqmGOdfjM8cpR+JZnzQIAdBnteu5wnpJucnKNRB2FTU8JRZxXClZo%0AefA52CgmfPLTTdNmF8j7HIxKW5rm4qxjxpWnlNo4Ml+88bQTpUiZLjmlnQkv8UniiDQYWx9HdhhX%0AxKw6E/71lnTJpXTNL38P6qpOTEWTfbtJOjELKHfWEgbEmMD0WS1HuwYuYUp0AOfo9awnDe/H78Cu%0ABLQzO1uG2+DSDYTYF487I4RYg8+gT+abZw0AggLjopgghISzNv5ejsbLlc56UgC74klyG7pXhrqC%0Ae4MpMYUaZLNQ5rVnXLk4H513uEaATVBC8ztQMUE508TcSFBgYb64itmzGeDIBARZF4DxCt40bVpM%0A+Dgyjs5wcsOc2O4VUJpE4GZevuGvkeyEAmcgOypnmLtVTOgJnYsVU+msgaSYWF7XgMtH9DqOZD0l%0AFsXEPFnGyjeBSzucaTHhX28YBjtx5AJzYgDAqQUhZhWzAWCo1oyrLLvNjV8tnnXC3CSrswYW+UiT%0ATjqx/5BbadJNbe/HDLu1FWw2zPV7phkfoAm2q0/4fpMEGoM7azWlLNlw1kCaj5RMzhWx/h2Zs+6I%0Az2vm3M+/j1+TjEzOObUM5MyaQYmUcbUCN5NJJ5ncr1Fz7pcBN0dloLSBkbPHTTb3cxMhfE5aWlUu%0AH4m79/6fR/lIw2ky6QSYC2XPlFjm2kv5RvasnUx7VNvTwOCmgfUZb5pVHHGgZE66C7h8ROfP2n9e%0AwLFpln5iXpZuOEYnv92UgdEZ3NRVC60RJMd+soyVXSxj9pIBbt+D3HivlFzM9vlIoUkSMa4A7ynx%0A2QElLmJKfOtb30r+PgwDvvnNb+L999//qWzqM7HaI2otMWo9Byu3VgludwZ5r10lioY10KSx8g2F%0AVYcTiIIOEOiSQxR04gcTaXyHc+fBRIylSwb5xtzhvL+/t6ZpRgPjgM6si3sgSgIqDsrk6uYF1rrC%0AUofTM8SKHU7M+mRDrZO714WuRhX5oOMciZeSgqr9X0FSsGma5gvOqk4L5SjBtQ8mja0lKAmmopO0%0A/94XE4Cl8FWYdYVFUIK7BPeKJ3ICSsisdaub7WJCGgjHxqnUzoNJT8GBudi99xT3QJdcJ7j0tnX7%0AvyDBXXU4HV2zbmaDukt0hVWsu1/cj007O6JvmB1NmuSTAE+pjVgApWKCMl9MlAs3r+EctQGvy1Rg%0Azjn82MRu0nh2mO+V0HW7qew1sngqLCdCeE150uGc4mLix4kjAmgaKIkAbMxz2C013RizaeIFADTX%0ATV7FkXM4j1wSIGEgzARa6nCKynZAAcu42vOmqdvVpBPAjQU9/dBeIzzT4eQUr7xpmgeSI1NRwFOB%0AAe+XUu0luPAAkB9R6b7u4t/IOET0ft2k8WIxGpYQAsoArQjYkWYld/1i3G2JceWvDUEMCM/HbVbX%0A4M7JvQErS5N8McEyHU5xZ1kh155Cnb5H3HW70cp6AUVG0ABmJ/fa0a53iwkfRw4Qke6ekehZE4Ob%0Ak4agaykf48TejzfCstucgav/jPe9smMqt9htThs9ym3JnWUBvcWgdbZJ4qeoMMacD1BGcuenJhXi%0AyNrjal1MdJHv0iVxxMdzSQVMXUMpvSqUY7B9N47cNslniffdizYZU9n3vTXHdmsK4KZ2oP02AAQ4%0AcHNYx5Ew7SQaUbn0ilL8Fuz6E6gP1g0Sv+9lQ6qPJhRQSuaJEHWLUbF9Twli8EA50PBEzunPOoCb%0AG4wrz6BRGmAHgzHDku0WjCt/Hj5eGWNWE5NKS9Q2vgTGVSEfCdJdWgMY1pICpmHc5801pPznPcpI%0Auvvx6yBz55zg0QEAkl7SkHJxJGJKMJ6Tk9qzyRlB+38zaQJ210AzO5483nfwS7n/BEApjjhw05Dt%0AONK0qLXEkAE3YwDIKGVlUE2L7jHfbKXXFbSh2THOwLpJMgxDYFJzLsP7ywviSCwDm1gLoE/Azb7v%0AE3Zr2QfIgRJ3rfssqZ9YaEgB1ivwdm62+iV9s9Vf2z+Tb6zX1772teTvTdPg53/+5/GHf/iHP5VN%0AfSaWGws6TnaOb0m+ASAwJTqpVt0rJe7Arl9CvaFoMjfd6sEUdTgTRFEawIESu2OhoF2Ce8h2JlDP%0Apmkdta+Zc7sGAHbDAcjk5l3qk2PTtCyi6IpfUepwIgYlLHPKj4fzo3hKdMmlISCtDTQc/XnVCWJp%0Axw3A6BLutJgwQNtAUoLKbIMSVQCA5nn3wPxwHkBxFb1fJzVumnWSz5hLcI80MV4EYs3sbJpWol37%0Aa6PSEqgK5920qB8i07RFEvDmjZvMEkxFMx3OgJZXYf/JniNJQZh0kmGlwACKW7pkBb3d4fQPpvoQ%0AsVIWwFWU4J5d92pp6Mg4gTIU7FpAkxqGzQ/w+Kx9wV06a86JjQ87Hc5KSUg3z7vUdTsej+7+P6wT%0ARcKsNOnmE6iers56OREiNzZRIpKBVfYBWvGdBNfFEePAzTjBffv2rQM3jQU3ZUpf9ssnuDM1dR1H%0Aer4eL9e283n6M5PQ27KkyDTNLAq3dYezD7r7eNIJ4AwBD8h2k/1nnLtALo6QaAY7Ii16SHDV6nXi%0AJaCSSSfxWQMW3BTu/TbBTUYwGQJ2MJBRzOaUQFDiALftrpuaDLQ7j61rxI+plBkZWCrf8LTrGoBc%0AgJs7cSQGNwdXVTYthjcPwX0+6ISd0WW9AyTP8o1jYipKeVkGVjprZSjYbQ0dUdwBC3J9MMkkHhU7%0AnJxAarNpTkxcoSzVukkSx7+2qYHRGmZ2Q9oFN/QATYTtcBq6ApLXHldzzCaEQAgBzmcZmnTMhK2C%0Ak1EC7uLIxBoA5wA8pYyrHSCZeVDCxZGFVAaIJkJEbMInT2ZDzJgpUatxnmizXNGYSrIANwNI6H6X%0AJmJKLIEUzW/BjzR71n7fYSKE33MESgBz997UDWTPIbZTPzvukXKQmmN6YwKQ3DSNmywjbFERF8qL%0AfXsJqDEGrDJZlmyvYEcwRmcthLCgGGZ2WzADFBlUxu85eNP4SXclOalnyVYAhkU+4saCukZDzlPC%0Af95j4if24RrcbBoMFzSkfByZonyEi8WzJgbcMuw2u1dg0DaOxGcNzI20uODO5SNKzp95K45YwO2M%0A11PqJwbYffux2dRPOqlb9PcLbxpujXo9QJiTygCLEeXXtysfIMA+a0YXRy7zuKqgiADQFxjge/4d%0A9v/0xoObKeBmPa4O1iGmP+cld37ympeTmo0G4KdwXQRKfPWrX/1p7+Mzt0h7QKVGjEpbrdkOUwKO%0Adn2o0jtUizsbbO7XnQkgI99w3WT/PjNd0kA7uuSurjBJcNcUvnAD9V2WUgvMSYC4TmeCxz97pqmu%0AMKuXhetw6gm0hN4CEJWn8M0JbpyYh85ElARwmo411Nx23US9nnQC2LMeHIWPeISfpsUEF1aXR+4O%0AGKmcx1UVVmUUJsqh3IMpprgDCIX/3HVTOIg1WMA4gQYBbdNuMrAslLdBCS/4EqxMl7RO7jJr4to0%0ATdQFiumSJsuU8NTlctdNW82Cshre4ZPZfT4YAkJAsgoClyUBY52aASYGnXULdI/hvdvMxBfGAO1M%0AUeOHkt93JzVwakLBvQVKyMHsGEvZBHc0UfHkP09UTFjgxgNu60RR8Vuw2wbqh6yY4CYazoWpqNHz%0AfSXdXrfcrgELbkrKoUUDY4bw+2qaBi9fvgRql0D1HTpZhfOLl78u+A0HMG3GkRjcvL2dkzP/ux4d%0A7RrtRhyJwE2trNkuoVbDnkyWcWd9XujuAdd14wBhetUF8vtedzhTEGGmAtvRiULvxBGt5kknXSaO%0AgFrfjdgwN5Pgcg5QPoEyZK9tP+427nB6CiwAaGXstBPiz3MjBWlaiDE/Xq5pmjBZJkw6IQKAzBcT%0A1/Z9SlTgs9QA8cVEg2F4lZy11oAWtWVK7ADJIcEVaRwRVdQFr2cAeOusJ8Ps87101hEAVNLdM04w%0AalwQRyaMyoBXZcDNOY/A1A3ODwsDa2Kp+PT6Y5i3a3Az63F1dZMWE1E+ImsPSlwQR3gFZWZzYsDG%0ApYeHBzt9Z5Iw01SWyrjLMIzMzjAlzjxlAZTykUErO8a5xG5jDP7YSuDmiimRiyPiDnVrvTdz4OZB%0ArA1zBxenl02SqWlh3lBbAG0s25Cy7LbpY6BuFk0SysJkGT/pZFkoE2JzVXFQ4XP4VTtW3lLiWDrr%0A2Zy4HEd404AaDWkMaqTmi9l8xElHlp4SAMCv7deK0qRJhz2TBeMqAMmecXVhHBnrQzISdNUk8fd/%0A5rkOWOBegYJfC0zL3I9T3HdyddbAOh/xSuFd+Ya+h9RqZgX7b0V1TevfqzqsvaKogKJH0NsHYNgB%0AkgErS33nvdVZA65JUu+Dm3Hu5yU662ZrG9iW5TjimiS3FYxJ2W3hGhEH+6ztzkX/DgAYXb5aC17O%0AtT+F66JP+kd/9EfZr//xH//xT3Qzn6l1OKKaegzKOPPD+VtxEmCkhJtzldX5Wgoft2h5qes2RbrC%0AqMNZVVVimjYGUGL7shAOLddV4xgH880rpYT2HfS+20UU+ZX9ulqMTQSADumYyi1EcVN3j1lX6CTe%0AG123rcLNBvSqnYpnDaQPphGZzkQ0EaLeSwJcR2XKGEsBwKC0FaVv0CUBWyhX9QhC1sVESF7q9MEU%0ATygwxs1O9v4dG50JL98YpplC55cfG2uMieiSVdiHX4Y20BDgDrTafDAtJp0kTAlYvGLkzW43Ocy8%0AF+kMdqCMljcFuiQA0Ns6MXD1+5Z6flCi74pSGS7gigk56xCXy8k3JkNW4GbSUZGjzV4zWnDAM64E%0AFFiWCpwkuBFTIltMXNCZACzgNlKBiczu5P4cUif3OY4cCjPv+RWFMcT6pYQ9O5+DzESIXBwZjLGT%0ATjbATX/da+oLZfv12J8BwMyUyJy1vybqdsyftQOAApAEYDALUML5pfiJEHvFRIVpnsE+maRwAxDM%0AjzF00G7SSbbrxgia1t7Xy65bHEdM6axdLNAXxZEWQsXgZvStjAzMjyNNadc3MAYQ1y5ZXNQuiQzM%0AnfVKC+7BTWYZV+LSOFLHPkDzZBmrT04lBaWz1mDODLAQs5sWmCaYSZbjCAc0yOakEz/uVmqs8pGk%0ASeKZO/Uh6xWlxB3YXd4HCEh9DnI+QIk3zYVxREBjFNHYxAhwC2cNAEMfcqFVHHHvwa8ZNGoYOgMK%0AIY6wOY4YY1a0aw8ID2rHBwgIY2NBTTIRYjk2O2a3rXO/OxAKiHoqnPUC3OTCUv4R5yMLdtteHNHT%0ALN2VeXATsLlmKfcD7HmL1r5XzJIlTk46Sxy344i/E6uSyTkAb3Tui7wlcL9iXPlJJxm/FHGyX9uc%0AUOU9XoT1dIrPOp4IsZuPuEJUVk2Qc65GItdNkJNuyTeUYWAnuspHrEGnSuRkRVDiIj8x55Xnmioq%0A02wdx3GOfVU6ftUvxe+ihtSi6UPttKklA3wp3bX7BkZh97oVRzglIMZgzOR+CeNq6GG0Rjf5SYjL%0AhpSPIwKKnBJ2m48jZ+Fzv3PRKwWwTRIAqDYY4J/GdREo8cEHH6y+ZozBhx9++BPf0GdmtUfUsscw%0AbdMl54KrAEqIO9CKgrGp0OGMkgA3WnQY5gkFsWnaWF3WmfBdN+Vo9zGFDwBG7h/eXVHD6WnX1QnQ%0AhsHQuegKAT6YpuVBiWBQZ7apqcA8Xm7KmC/GxYRxlNKlGSAwAyf1cSpqOIE0we2RKSa8QR3lQVta%0AWt7t33fvY0oZgBnBdYlSji4J2MDeNM6Be0nh45HZUSEJ8GftQR3BN4oJlwT4iRBqAbhprSGljOiS%0A6dhEAAAhUPQa4sonAReAEqViQhqMot5npXi0vFonuEFXGCVKOeAK8A8mYx9MmbMGIvPFoQBKeC24%0A9uPOyh1Ofw1Rli8m+r7H7L7erCadADYxZEcKEHNZ935x1j4ptmftmBKXgBK8njsTC3DTxOBmSQvu%0A48gVgSaH2Yk1+tlYn5yfUGD/Pyjp4kjhrAEID0pkwM2EceVZKZlE0Se4TTMWDOrmiRDoO4BQDO6Q%0AkgRXGqi6gaJsN44INUFSAe0S3GUx0ev5d9sXzhpwcqbWJlI5wG1pmlY666AF3wIlnHzDf/bcWRtj%0A5jiCdYcThEOTA8TJa8E39MmeUlxZD4Vlgqs0wcjr2VeksEIcEfasQWYKcujMLsDN0lmDGtADTUB7%0A/xn7SUP7iQNDXywmiPtdb8cRa+I6aqzykSSOLE1Fl8C9sCauQL57vxpTufTviDyuJP9x4kiTmIr6%0AfQdvGvd+eyNBxRWFotfJ98KzJmJcZTucfmKSVK6bvBFH3PNTM1iJobukVmOzhw6k0CTxbI6m6fbP%0A2vkJLa8R5gCoAABpuXqdZN9mmk1Fp0yTxBdhfb8NSlCD+uhAggXg1hTkpLnCzZtXinqjcHPTwGSB%0AuZkAQFygc8E9kSaxI4xhqK4cyFiUk6qyD5CXFLiJENVezHbA7ShSRjJjLIzNXso3Sg0pIQYQTory%0ADTQtMNqCuwRuIoASO8bbSkJqE4Bzv3JxxEsrV9d2dRdJZdZvk17bmTgS5X7ygnyEEGIljlWdAMl+%0A38MwzAzKoQ+moiuWbNRsVSyNI0F24sBN05VyP/d71xrcaLAN5uancW3KN/7qr/4KgDVi83/26+XL%0Al/i5n/u5n97OPu3LyzcmDSEIHt/OVC5Pd7WghBsJ17Y4f5RHywHgUD+Csefrt1kaXT55vgrw3jRN%0AiQaQ2Ke5G4kHVkGZtGCMKXy1e79zlX8wWdTVoD5paHICops7nQjRbBQTM12yUtugROVG+0y297QK%0Alo+Pj/MZeQ3nqnCzXbf6OIHp9RnlEtw1XTIylqI9hO5Xr5PsW0sAxHXvgfaQJgGhE9SfIbWBynSv%0AABssm8YGwFwx8eZBJqZp/6cdzko/YFTKGmmVxt364p5kQAnYQrk6vQZeboyFigAgUzdhQgGQouWS%0A1/tJQKBd14nRpd/3fNb7tOuKDaAVWSVcs2nawXqB9B2GQSZnAzgzwJpAgTja9baxFIDNs54nnRyS%0AffilxB0IJThWD2Bs7fQczFDdnpcdTk/JDZ0JeQnjaoLkdVRMLPbNhIsjPTpsM67EyUDRm3TPgXHl%0A/s3QWbCjQJcclNpnXHlwM5KB+bXSJ1/fZkHCAG4eRjC2NjuLATfhiollR8V3s0dXHNY7xYS99pnt%0Auk1mddbj6Dxihv1ioj14psSaChwS3I9fAtjwAfLg5oY5sdfe92rNuKrrGlprq08eLHBzds+j1XnT%0AK9Sn18DrHSd3F4sHtvABCgkuIFl1QTFh/z+K2k0omM1M/TVC6iawSawP0DqeMgYcq7cghKwld94v%0ApT6gBYC+AEpIoDm5M1MSqAuMKz/Fx5CVN03yrIH9XfQFWabmt2ANgaADGF+/VzqhquADhBlIBvbj%0ASKUnSFFli4lxHGGiiRCdzMc//3yprvKgPRCPqSyfNePAqBQaLYE6jUfxEoG56YrrnAwWCPnIWWo8%0AadN0fQY3e5wL4OaoDCZtrIa/blf75pxgHAzktWtIqb0micRI66x0F4jlpOfipBPAxpHmOK3YbUAU%0ARxbd+6urmQo/m4q6/GpDvoGmhXiQdhQvtoy3ZwPXZNIJYJskOKI+apAHs/ITS1iywb9jId311zY4%0AJBP7QLJLQsaqAWTaLEjYhOdZTnoogJttY/e0koE5ebe5anflpB7vr6CL5sTexFXqtcdVLh85Z8yJ%0AAUDxJ6hOtrmz5buU+IndD7i+ttdSzNwMTIkdOWkANzMNqZUsfSr7AAEW3JwyrBTAG6na18lJ7qS0%0AOeSgjWUufYZMLoEdpsSLFy/w4sWL5M8vXrzAu+++i1/7tV8ryjp+ti5Yh6MN8JO2PgMyTU7DjRAM%0AYQ5ZSq2nvh3rt8WuW6K9WnQ4gbl7H25eNW5uXegJklWrzkSg8JE1hS+rKyQG9XFadSa89jRICoa+%0AOKEAAHolNyllAFA7B+acadoqCajbfBecMGjdoDlIsIxJ0ap7H9El51nVDgCqakyUB8Or0hKT/V3M%0ACa4LekKAEBJ13frorDMJLgXatoMxs5FQ2De/oMPpzlp7850NumQwTfMsoFKCu+xwroq3J6hO9jMt%0Ar+2KETDiASBfTNjXCWft5RuTwcgriD1qqu9wMouWMwYQuui6NRFTomQsxQhOlZ3HnaNLAulkmYvo%0AkqVCuZqZEiiMqbyULgkAp+q+PF5uKhcTAAJdU7rPxvc6ynqC5FVIMJcJ7ugPYOgCIJIbvwoA9VFn%0Au0AA0E2wBffWWVNgmNTmiEogMk0LjKv0vD144GOtTV7S+9HQA7SmaA8DWAYAToy8MhMK/FlNk4F0%0AxaGYduKIi+nW52B91rE0aTOOEI26HaE1SyjuwPysIfUWU8Kdm/vcWxOTQvd+UiBkB3BrmsDwaJZx%0AhN2iOtprseSan3Q4lz5AcYLLq/2Y7e5HyRtMEuViYgfcZHyOI2upjJMU8Hm8XLHr5uOIUUBVIbui%0AMZWU5886YUq4Dmc5jrzZlIFZhku/YlxRRkCpk4FxD0rsyDf0hDHORxZsQslnb6qz1KgYAV8UKDbm%0AGVRHA1U9Sb43y0k94+q87QOk9PZIUEQyMP9vt8wXA+Nqwdx010Tb9uFZkd231Ik5sZ9QAMwyMH/W%0Au7mfks4HqIaaMkDypOxNFkllsiwgotEcRijdJBR3v+995qaPI85TYovi7vxSBi+FXZx1GJvtrsfc%0ApBMAUPTaNqTodu4XGjt0Ld21ewdGth9HqhCz6wRI9q85+xzsMSVsswHIAG6CQhms5KRVVYXP7yed%0ABFPRLZCwdt40GkWmRCwDC+NXVxLHW1BGcBAPRWnS2UtljAnX9jL389d2peWmyTngZOm8mhtS0bU9%0ADANMlTKuSrkfJRPEEVDV09WegdgrrxBHpB+/asc443Da3PenbW0yJb785S8DAH7pl34Jv/Irv/Kf%0AsqHPzGqPqNWIQenVzQtEQaezTIm+9sVEXlJwqu5D8pG8jZjnJ8ejc9ZMiSgJmLYfTJWSGNkxiygC%0AkT6578L4r2ywJArNQSYu7vO+nezEMSX8zZvMBfc0p0CXLCcBrGlAtYaEQQOstG6xPpk4psSpWh+o%0AMge0bQ/2uANKRIUbMLNI/ESIwScBO8WEfTDV4cHkC8bUfLGBGXY0nETh0HbQSgAkve0Tg7qdCQXK%0AvfRmh9N33ZQGrzaowEMHiAqdMtl9q/opeGVQsR6MpUBKMhEiJAH2c/mzZjGFj4ndLhB3XR7Jq0R3%0A7/c9DANwdwWoCUZK9FLjrs1MOuEEV4Viog36ZHf/DT2GQSdnA9iki4RJJxsjQSkNndnlKD/vCZIU%0AE6xAl+RzHNmbCBEK5X4IEwqAOQkZQxzpAWxIqpTEWyay/h2ANYm9AmD6Hp3IdK9g7VQIJtSHCY+L%0AYoLH2lOX4JaSAMYJ5KRs8tKkIGm8/LU1wYBinXS9fv3a/mWYPSVW9yMhUKq1caRbAzcJ4yqKI96T%0AAIiA5KoG0F1QTNjvD46ZsvKUGPyYyr1iwsYRpduE3QbYa+SHb+UqjiQTChbFhGewZVfdotL3GCdl%0AAa8CFbgdXDEhNRqeTjoBAF09QXv4f8EwgS6+F7PyQjGRmVAAuDhCK1ypnZg92Wts5FVCcfeveX9/%0AD1woAztVdlJRzugSAHrh5Rv2GSmEAI1M0abJhJpPMFJOzF3MBtyYylIx4WKkjV8ZaZLPR+r7ogzs%0A5aO0EzyMvS+HV58k9yNz8pGRV8AIsL3RiVraJokHN8Uyjrhxt65QLp11zXowYaDrZ6s9A0CviRtl%0AUI4jnBOM/eVyUhW8adb5SNwFzsYRKqAmgUNzBiOZOBLlI4dF7uevA39f2YbUFArh0qqUhCEUA2sA%0ADHlws07BzVI+0h4GaGRYebFfyscfhddNcr+gu9fgegLdmk5QW3BzkHkZWHj9wJJVWcaB4jdoDh8U%0AGlLuuR7JSf2k1xXjajIYmYBQD+U9I44jNdi0BjfDmMphD9wErmrXJFl507h9V4dwjyzPWikABrPJ%0A+dZULQckS2Nl4a58Sc5hGIbZnJgKANO6ronyEc7eW71NaKS51zFVE8AU/5kBx7hiFcS0nfsBjgXE%0Aq2xdY4zBJGo3WaZDJ5siSzbEzZwjMQAAIABJREFU7EUcCWetiUU8urKnBBd28lqtJcjPmBJ2/dM/%0A/VP4M+cc3/rWt7L//Wz97y3SOqaEM7rUyjqT+zUzJexd7Z2flzeCoQfoiZQ7nEmCuwFKyLmYEHJb%0AUiCm0c7zLRQTg//B6MG07F4BQE3PEJVaIYp+395d3ESgRBV1eryJ1zDtG0t5n4MtpkTQJxcM6gBA%0AkSscmg4c6yCXSAqiJIAQkoISAHrjCjc1rF4nXoEpwdJiIt6377r5bnI26TITDvWjLSaW+46NLl3B%0AXUoCvC5zs8Ppum722t5IcJNJJ2Q1I127IrPUdQvXiC+AXLsoh5aPtNot3LjsQI22D6YtuiTgzlsV%0AElzgVBeKiTDu1p6Dv7bjcWeA13C6syYGJHcAboXOBXNGWiYXR3xnokCXDMXEm03TNDNNjhNeBjdH%0Ap5ms5Pa1XakRIxWh2Fzpk/3jqT8XJ50QQnBd3VsD1yZNAoA1C6gEbnJBMEx6WyoDoGrsZ5Oux7nb%0A4SwUQRoHHJszWMbsbNV1c93kuHvlJ0IM1IObO2ftvj+wCsbM90YCbroEd7OYwIRDc4Y2eYlPjnGV%0AjSMBlCh3OD3japw0mFgbXQIR46opn7VqnoFS4CjerL5nWXk0kYF5UD1mtwFxMbHDlHDX/ciqhOLu%0A970yTdsqJqp7O8I6w24DInDTXdvxWWtt7ISYCzqchIvglUEW3jSxnDQUE+4eX4ObEeOq5HMgNTC4%0AamXR4QTseSsXR7iewHaubaEkRhbFkRXjyseRbvOsT65wW8bsyk2E6CJJQZEpIQhGZS5gXNkgm/O4%0ACtfIaEEgU+VHggKA0g2OzWOWlbaSkzrGVXLWfGYAAfO1W1o+znTKGVAvpbvDEEDJ0oQCAGBQaJsO%0AilytvtcKit4zroYOWmuM45jmfl66i53pVMBsdKmsF1gujtjufVm6C9jOd1VPqOg6P07lpC4fcY+G%0AOR+Z9y4p3wWA/FnL3dyvh3QynS1wU00Uhq3ZbcDsEeMlBfFZ+/vqIumuAzc1iPO42pFveOluxpsG%0AcLnfFgPcvc5UWa8yf9bBK2+yTCmhZJIX5ZZQeQZ4LCe1Z3Te9G7zoISuCixZqa0koz9n5RvTZCAE%0AwaCMbRC362ftp3kVmRJf//rX8ed//ucAgK997WvZnyGErLwmfrYuXO3Bme/MozzlZFCz+Uboug7G%0AQY1We9WtC2VCIMcKV/UbjBsTIc69ROs08cPbc/JgYgIYBgPZXFZMiGnAyHk07gxhzwAweHAlGMIQ%0A0EyH5rqyXUXV5L0w+t1iwo3YdDQnUj9ZvU5YdQvxZkKvJgBVtns/jiN4QpfMPJjYDQ7N98CxfqDE%0AY6HMwsTLFxO+e9+PLsDvJVyTlyZYQ8Bsgls3wMPbucOZQ3Ax4VQ/QOWKCUHt+K76EMZ5xagzMGs4%0AJ9cl8MVZdnkAKOgK52+tKHxbZ+3Q8uvq4yCjWO7bTinY6UxIA8k42n67mCBDb4sgWiWsFP+a0zRB%0AVY0tlYcNXaGjXWtFEwNXv2cA6NhMKR4Gmpy1p0t6Deeu+7x7OPriY5oAsaAeBvkGdWMTV9IkDjly%0AXFX3GDdGgvqixI9NXBYTlnFl33wP3KzUCFnNcYStwM05jpx5ftIJANxUnwAAdA7cDICb1fCXkgDO%0AAdmbbakMAF7XIKNlXNXA6toehgHaT0xqWnQPhWubXOFY/weYWV+TK8PcXOHmmeTuEb7LbnPfH2B/%0A//k4ckGH00w4No+YSOmsFdA2wDhAq6lIu5bGgGkFdtgoJpynxGulweuyaZpxTIlSp1BXFqzy10l+%0A35EMzL3NDCTPe7+kmKhczPYJbraYqG3CqgdrLFqKI039BtMoEgNXv2cAOCeMq7xUxk9M2uxwIooz%0A1GCSBsaYlRcGHOXcFhP9mnbNTtCKuGJi/R6Bldf7CQUVlFJJ/AvFhNfd9z2K04dg48iZHovFRO/l%0ApE4GljtrSgmuhIsjC1DCT4Q4R5KCIrjJAanNLnOzdgwhKwNbX9txzC5NOgEApY841g9gMtMkiaVJ%0AQw/cPV0VnF5OasHN824+EuJIoLjbs6aUzpMsXCOpNOkEAIQZ0NYdHtmaJXsQ1O7Z5X6+m5xlSnjp%0A7sZZk6ZBpc9BKr1ZKLfHYj6i66fAI3AtPgGQ+ukJRiAomQEgQq2UBbl8BNbkfNyJI2MHoMbIBXA2%0AOEb3b13X+Oijj4CbxskbNxjJ3IKEk1zH2hncnKUJ4zhmz9rzQzZNzqs6yFLIwuMqmSzjwc2Cn1iQ%0AgdX3RVP5H76VAQAaeeoDBDhwUxqMVNj7UY5WxllYQo0YG2HZZcSyMOPX7CmzvJ6hQzdd46bJsGQZ%0AIsldwVPCs4C6fLNVjgaick0SNfwMlPDLAxIA8NWvfvWnvpF//Md/xF//9V9Da43f+I3fwG/+5m/+%0A1N/zv3QdTtacEXO+MUkDf081TWOpwKEzYWm6ue69lA1O1T1eF1xqAaB/jMcmfrJIApxpmiuUbDAs%0Ar2oaHFNi/vdAFOCltNrVvstOsfDLJwFLmhOwGHn28ctiMcE4gRw0ri5hSiiJwVUR2SkFXYfT6OiS%0AQ6HDWd2BjgYtu199ryTfSLvJ9v+DAyX2OhOVK+xG4mnb6b6HYQgUvs1iQg841m9xli9W3wtgSmXN%0AF0133u9wbgR3P17O6wqHPp8EmH6HleKSwyvxOvs2QeIz+Q7ngnbt76sJGAnfTbgw9JZ6yIQDvKKP%0A5IErxtHAnpHdd86gjqCu3mAY6hXFPTyYfOgdOgwDT+mS7toMHc6dYsJ3Low3X5QWaff7tmftxyZW%0AAGT2GhnHFqfqDe4LM++1AcbODupVIp1QACDQNSUVoEaBjzuMKzliPESMqyW4qb1pWoeuyl8jAHDl%0AQYmsDCwyX4wS3LRQ9pNO9rtupGkh+gmD1jhhLQMzxkA+PoADUHWD8d7kr212gwP5F1R4zO4ZiHwO%0Abp9mfYAAYNT2d1/tsdvc9wfnMJnVJzct8Pa+6N8BADV5QMVHDFib+B0ERT8Z6LoFATC+fRte3y//%0AzBj0vn+HjdkTxoxpWjLutj9HHc6M5M6xgK4KoMQhFMrenFgn78HiYuKCOCKGHgCFZPbarpu0mJBS%0AQtcNCID+4Rz2sFzem2aU6+daiNlsnggRj8Tz+wXmOFJvFROImBTUqjS0nj04wjXimH2+mMg1Scax%0AxlV9D50BN8Nz3Z21LyZSwM0xrqiwBU6/l4+MeE0jcDPaM4AwTjcY1BXiaWiSFOJIADeLY5ytEfU8%0AxnlLvlEDxo4zr1BgbrqGVOcmY+SZmyecxEswvb4mlx5XpG5WBaeXk/r8YhdIlh3Agd5JDsssoO18%0A5MBfZ8eTAxHjykmcSrkfAAxysme9wW7zY7P7PVDCATdnqXHISXdd8+wkdsBNl/v5Z82SJTtNBvKS%0AOCIHADUkq8AyTRJ71k8BpdD1Q9jDcjEz4VTfQ055liwQeVwNNo7EssyldLfaMBW1clLHwlvIwBJW%0AnjMn7t29ubq2aQU58iJT4hCku44BuPABApwMzAHJQp9tHNnIW6tphKSHACTHgCwAjB7c7LrNiUmn%0A+h5GY2Xg6n3Qzo4pYdxIUD8J0a9pMmgPFOMwWXPiw2cLlNjOdv+TltYaX//61/Enf/In+Iu/+At8%0A85vfxL//+7//V2/rp7vaA2rtkFJ3zy3HgibyDWoDW64IGtURp+oedIsKfHbuu25CwSoJkAbSGbCI%0APVBC9hjBMDkk3CfICRLqu24bScDJFZsm92ByXXBvmrap4VT7HU5PK5PTFIy0/AoPpocHS5estyh8%0AFkA5svWDaVVM5ExFvXxjdIyDvSTAFXaDeyJsmaadN5KAFq9BiYakmYTLA1eOwicfH4rjzkajQY0G%0A2zSWckaXG07uAS3foLgbeoRSFFdVCZRIE9zBpN4MhBJL15wMJGG7FHf0nb1GCMvKNwBgcEm07Ac7%0A6ST7YIIrJjLu86sxlf26mAgdTvv3paxluTxooQNTIiff2O5MAMA4HSztesvIy4Gbg6P7ZuUbvjMx%0AbMcRMQ32rEtGl3JyNtRlLTgAnISnXeevbZvgtkW3a5+ESL0z7gwIpmmyMBECAIa3dj+lSSdANDWJ%0Arq/tlHZtdcPLa8QnakOII/sxO/75XILrx91ueUocqY17k1iz0oL23n3u4eFNeH2/QjERxq9un7XQ%0A0Xi50tjsLd09In1yCdzkjpU39EBVYxgWk06SYoLtAslk7KzvErHgZswYWFKBu8fe7SFnKjrZODLl%0Ap1gA8/2MwQJuOVaKjwtiw5wYyDCuctIkD276SSeZ8x4cuFmSb0htMHWp5G4JuNl8xI3MHvbkpEMU%0As+dJJwG48rRtx9zM7RkArqrXmCYGQzckjq7gzspJvdGlIc54ewOUcM/P0eRlYFprTG4iWF8YvwoA%0AktyCUYUGmSZJxptmGUf8tT0aB27uAMmeRTtID0rM31vmI1ughM+fcg0p32wwdQsohcFNl1gCQIwB%0Acpp2WSk+HxmVDn4l8Z6BOR8hJZNzRHJSsT5r/zktuHkOZ805T0xFAUBKfVE+Uo029x+dVHp51uM4%0AhpHA3UMf9rBcTA04VW8w6rVh4jzu1o2pdLl2DtwMY5y3pLuYwU3CYGXpupCPNA06abJeUYCNI1db%0AMrB4yh3JxJGQj7jxqxvgppESlR4xEh4YT/GeASDcGRvTNyi1fmK2IZXGdELIggV0Xp01EHlKjNbj%0A6rM2faP4lPq93/u9i16gJO34cdZ3vvMdvPvuu2HSxxe+8AX83d/9Hd5///3/49f+v3a1x2AspQNT%0AYv52gpYTgrNzscyh5YO6xhP+A4jpDZbGcqFQPnvTnALNyd28gALfKybGHoYQePZZ1nwxejCVkoCj%0AeAOlKfTWCMJmA5TwGs4L6JJWnzxilNMqwZ1BCZtE91ULg0Ix0T4HHoAjWye4ghJwGnlK3D1bJwG+%0Aw+mYEnwHAPIAkVzoZQHMM7ZvbKLUbxQTrSsmRvYEyxC/RMuHh0yH09OunX8H2Zqd7B2YHSgRG9R5%0As75QTBzKdEkQgm44BDrc6jNxio8eJSA7gDEMjsKaS3BHwlBNA4xSZX+GvnPyDftgiumSIcF1SfT5%0AsQPQFsednep73HfvFM+617Dt6r7DMFaLcWcOlHBJwG4x4bQa8Xg5v+q6xscffwwM9jU6F0dyHeVB%0AXeF59dJpuFN5ThiLd+5xjXwc8QmfPDBHu95nAY2EhUkj3oTQm/VdGkdO1T36oVkZuNrPSfG6V5ZN%0A9NEHxWKiPdC5w7nVdXMJ7iAngJTAzbc4AjiLQ3J28RrFU0ABB1oGN4N8w3U4/bgzIComPOPqkjhS%0AR3FnAUp88sknFxUTrQNRpqwPkLs3KjumcsgxJZzxopTTZUwJ7+TOCYZ+BsvWxYQFN58dMgkzrdCP%0AddD6rvYdg5vurL1JLODMVN3veiR0F0i2cYRA0qYIbo5coAHQdRvFxNTjWL3Fhw8vVh7Wa3DTAm7P%0An89SyNDh9HFka2wiZlq2q0+TONI0Dc7nM8Bst9GbE+e8onp5wvXhFfqtcbfnDkcAg7tnl8VEd7aF%0A224xMUnrTQMW5Jx+BeBqUvYX2HfoiMZ7V/mi6lTdoxsOK3Yb4L0wVJKPxLJMf16ME4ygjnFVBu5p%0A04A/TpB6AiDyLKCHtzig7CcGACOz4GZLPl7vecGUQNNieEiLIM8CGh0wvBdHuOyANoojWWlSA7x5%0AXZx0AgBH7owX23fW++Z2IsRYH1ChHEesGaBlXJGdmD37tyF/1kmhXJBvsCtoTXEsgRKxxDGS7vq1%0AjNl7AJBnGkrCV9d2iCOiRo256ZiVyug3qNiIQV+v48gS3OzX4ObKnFhsgxIzuDnnI7SaGw7BeLtu%0AcS54RQFANx5wau996rLadz8ZqO4MAqzMiYE49+P7jCuX+3WuSbLMswFgNPPPboKb4jW6IX89toK5%0AuuYAvH61qg+A2OhS4VZLoF0/az/Nq/iU+oM/+IP/tE18/PHHePp0PvinT5/i29/+9n/a+/+XrKoK%0AxlI6M/O+aRpLBT6fIZoDOve9bGfCWCpto14CSOn5IXnpZ/MtYJ0EaG2DH9ePdu771ta9pEBqgKRj%0A1mJ9spcUlG7eQ/UWj8NpNRIKWMg3hjwooaRBdbR0yd0Et24gvK6w1L13nYnQ4cwkXFP73H1vneB6%0A7ak3FSVOvnE6zQh1eDC5xH+3MzF0QAWMw0YS0DwFxhHnwWYWOeCqIR6UeIplqhSco13y0z88hNf3%0Ayyeog9wfv0o4h4C2ZkeL8XLJvh1wc5Ya13UeKDgPJxzrNxlb0Wh0mPOmWI47AyJ3cdC561aiww2d%0ATV7AslpwYJaI2PspD0pw+RYN7/GhulrNnmBuIkQ87WQYDZ49mztGQcPp3r7ekW/4Ge1TJN/wKwBX%0APQUYw9m9aO7a7tQVGNWoplcAUgOyQBfvXKeslARMBgMYhJYwfb8CZfwyWqOSHUbQVeHmjWED42ro%0A0EmFJ23ex+To40hmHQTFD9+O8JMlvFdKQpf0SYAhdkLLjpO7HeU8We27zCS4iw5n7n4cxXOgR1YG%0A1nAKAsza+6ZFf18AN6UHJfYYVw6UkBtx5Gj18meZn3QCAK0DY0fxHMvUNABuPD2HLLvN0643vAI8%0A7Xo0s2mZX4yxFNzckIEBwHk44lgAJQ6C4sMHGfw7lokiISSM7R7BIGSf+C0slxl6CF1hIDw7xQeY%0A7x/bLOB5qcz0CpQY9Op6NaMgFBPGISY5Twn3u1aOKVDvgJt1GFPp85Hoex64orMPUMNp1iuqV1d4%0AIb4Prs9YxpHZ42rAEUC/oEgDM3NzEDaObDKuvA8QoSsfIG8MO47z/d9xVbxGjtUbnIdTNmZ55ibq%0AFnjzulhMhDHOBCC5OZ1+uUJ5mCSAFvFgqACmPD7igNnMNA9K2OdGQ9ZNEl+gngdpDayrBsPwJisn%0Ala7iqsfz6nXi5fOVEEcWxdvr16+dnHSb3Xbg1sB1ap+t6Nrh2q4cKJFpkvjx6KPUjiW75SfWzHJS%0AnspJs4yrQhcchOJxOOJYvc1/poV8Y3k/esZUACV22G1s6MD1hBEcRxQKZS4sKOHlG5nzbtRHAAUG%0A3GIZbcNz3YGDqu8gpcw3pII58WVMicTjyj26U6ZEmd0GAJ28wt3Nv2bc26JnTd9bABzz6/tl5aQG%0A0ud+m6DE2QLgpJz79ZMCCIXs+qKpKGDNwu/vb7PFtb9GSHOA6b6/uka8n5gQwDBp1EqCfMbkG8Wn%0A1C//8i//Z+7jovWNb3wD3/jGNwAAf/Znf5Yk8v9/WZzzsG9fTBxvrgAMaJoTnj2zD3EP0hitQY8n%0AUKcr/Ll3n+NUp7+2f60tEHFb97henEnPOwD/GqhE/NoCGM+fPw/7+PD2NYAevDqh0h/hyAiOhbM1%0AxgQ0ndIKlZiS7szpdILWGuLqGlATRkPx4lBnf1dv6wc8jtd4kfnek+u36Kd7HJ4/weM4grpC5Z13%0AZmRdmwccTw0mQ1Bpiaeffx+0QHUaX7yHSv8IGgR1w8GoCHvyUw+YS97Y7XPg34AXT25W+5ajxvm7%0A1lzqaWbfx/p/QVMBMgxobu8gP5G4uZlfp6klgLfgzFEyp2HzOn7tjPCEaNChx9Ont3j2zP7bu7s7%0AaxJ2e4cBAHEjMd9/953VWDxS2WSjevLfV+/3nqwAfB/0yj7YfSr1zjvvhJ/9F/4SXIwgzHavrp69%0AgzZ6nfi6BuYH0+HUYppGPH36NCTxx+MRxhhQOaK6vcVoCG5PbfYc/k1e43Onf4XIXiP3GP79ATU0%0AxsMJlFK0bZtcj3XTgVIGCdu9f3JowQrn3XFH86saqDNwdTXvyTs386Mtfol7iOeukWn4IQBgxFP8%0AXO4aqb4LwyrQwwkVNKSUuL29Da8zDR2AB9Sn1p3XYfMa+dHVCVBAfTzgLR5xOFzj2TP7ILu9vbWd%0ADzQY2gOIqFExgvderM1l33D7taf1Gc3i/d7tOID/CNcYP9mufXyNXF9/DK0G0Mp2uE+c4VDYt+7O%0AEN6lm1aoap18xuPR7p8fT2BaY9AEt6f8OXT1A149voP3M9+7u/oEw8se7d0TdGNvKZSH9HW0eoPT%0AqYUEgYDCs3ffTQrO+Noe3nkBoT8EQFFVDJzPsc1riP39w66fAOjx4ukdnj1LJWpvTIXpnuFYPWY/%0AU1t9B+AVMHRob59gfPmD5BohZgDwAO4Myg5q3LxGDs6c0f78Gc+e3+HJU5sM3d3d4dvf/jYO77+D%0Ax6EDeIVjxZL7KCxxxqQ5rt757zg9SZOld99SAD8Au3Vx1SWx7777btgb5x+irjVAbDf55p3Po954%0A1lRmgjQUp6sDXn74NvmMbduCEAIy9Ghv79BL4O4qf438x3iDu/Zl9nq8Pb3C999IVFpBHe3zd3mN%0AVNUDqKM4CzXi2fU1SKETfmb2s9GqhdbA9c0Rz57Z2ProgBpxZZ/D1N1P7z67w7NnqU9H96P/BxgA%0Axd9ZfSZjDBj5nyBVA9K0qGEgpcTd3V342cc3DwAeUR1tHDldn5LXWcbsw8H+XHM6AHiL4/E6PGtu%0Abm7wve99D3WjIY8nGFbhWPPsWX8XNnd5Vg9gz34x+d6LTwDggxA/hYun8TVyunqJD38wAW1tnzWC%0Ar+KRX0pbkFyCgRKBtqXJnpqmASEEtD2ihkavDJ5cHbP7nuoHvH58Bz+fu0aOL/G91x2amxvIH34P%0Axhgcj/PraG2g1Gscrmz+UXO6eT92z56j+rcJlDIwTiB4E37ejxX2mKCNIx/jc8+ehPzQr5evfhH4%0ABLiqHlf5yK3SAL4N4tL8+u4JzL98iCdPnswxqzsDOEM4IPFgps19N05ywFgNYMI7L57icLSvf319%0AjZcvX6K5uUM/DtBU4NiI7Ou9qh7xKK/w5Ol74Iui9J2XCsCH4Hc+jtj13nvv4ebG3zcj6oZCnwkq%0APeH23feSHCG+tnVbQ+gJEwiOpwb9Oc25hBAgMICa0N4+RfeBxrPFveLXj8ZrHOqHVZ4NANeHD/G6%0Ak3b85OkKWmucTst77g2oA5nE2G2e9QMlEHoCd02y27urECNCPPXsOcoBSHzu+ZPw7PfrTXUGDGDq%0Ad1fv1wwTgO+CHu3r+hz46dOn4Wc//tE9gDOEMyW+jp5DudW65kF7OgK4x9XpFrdP7Ndubm7wgx/8%0AAMJo6NMJmnKcmiofR8wtOJvw9MRA2hR0en47AXgZ2JHcmUF+7nOfw+Fgz+t4mnB+GKB5hUZPuK5F%0A8VkjH15D6AmKchAwtAca3dvaTfPgIO0BxuUGz26v1vvWE1A94oPpv+EXs9fIDyBB0Nw9Qf8/eiil%0Akpg9jhrAPW5uTpCurrl973PFa/vTuLahc7emacLf/u3f4pvf/CY++eQT3N3d4Qtf+AJ+67d+K6HB%0A/u+uJ0+e4NWrV+Hvr169Smab+/WlL30JX/rSl8Lf/z/23qXXluQqF/3ilZlzrv0oF1UGjDkcCV3d%0AS9MWGLlj/gINJHcxEkLQA4lHA4kOxrRASNAyQkI0aLpHx24ihOQGHYvbQVe+li8+VO2112M+MuN9%0AG/HIV0Tm9ME+OlQ5pNKqveZcOSNjRo4Y4xvf+MabN2/+05/9v3q89957ed4pE/VwChmch7fPePMm%0AMhqig/v8/IRGNPjgMbzn8vSAYRFwPg13wGvAnr67WpNhCBD82/j3by8hOJVS5vcmFsKplxDO4PL2%0ADfrK2nops/r46TyAMj/7TEopzuczNOPA6QnnQeGnXrDid/W6veKDx58CK32WllDW48l4cACP9/do%0AmmZ2HSUtrFWQkSlxfzqDXMpIv5cSjdPopQI6i+vFre7/4f4N/huAN0Ps0DFcVvOWg0MrX6Olp+I9%0AtRR4OPfwwxWDR+ig4sc10rGm+/kU5kmv5evkcXoA2vR+ivPlCW/eBMfW2sC0eVAGRwBv3j6iZQQP%0Ab+9Xl2H+Ab0+4uHqQBafpy7h/j/sFf6PuA5AQKHT3E6nHowB5/MFjdM4G4/L5DrTfQ2ENpYA0Mcs%0A13/8jzcZfWaM4fn5Ge56hgTFedCgThfX4SxfohUKH3zw7wBd2BqtcNUW/fMjiGjw+PgIIcT8OsTg%0AejFQHmidxtvv/TtIRUrHvfkQwgEXaUIZghnv/3oN39fb0xk/CeDNwxOAF9D9Bctpizf/DxoAJ/Wi%0AvEcY8HC+wokG18dHDDYAeem99/cBiDrFWlqQHVsX65Kf4vvf3j/h+DKsu3MO3ns8Pz6iaVq8fb6g%0A47R4vechBAjy6Ts4L/dIpIe+efuI/w7g7TmyASZ7REUG1UUaNFbjfP8W15odeXyby9dO5wGUuNmc%0AOOd4enqC4QLm9ITLaw1q1Xre3uG99orzw+viPRGjcFEGfRMEqp6ensA5z+/13kNpB6kHeBA0BLOz%0ACJjvbS8VGqdx6QdQ6nE+j/ff92GNHt58iE8C+DB2e9HXE968mev9PD8ZEPUKgjwW590xkm32s3Ww%0A1s72yOUSrpfsCLk8b+4RcnkG3gFO8f3n8yNc5Ok7F4Cxk3GgzuHt0wktI8XrCfqIs3yFt49nDG6e%0AedLxGfnwqvETAB7ehHW8Xq/5WufzAEIdLn0QlX2WemWPpqMhHgYESg/Qar5HhBB4fHwMSv8euCoD%0AYgp7BMBZvcSn3vl/8ebDD1bMPGo1ztJAnp4BLvD8/DzbIwBAqcP5FPVInMGbf/8uyMu12CcAuPs3%0AaNyPhww1OijV52slTZP7ywXvIDxPwDtQlxPevJl3YuFP38EdAZ7kXXmPCIr75wt82+HxbaDvW2vz%0Ae9/eRx+iD8+q9/P1W9rshMOl99+/eQQT6W89hmFAPzyB8AYP5ytaWrZLzzIECOf/+DdotgD1+8DC%0Au394wnsA7k/h39M9os0ApR0uOtRUP3/4wcoepeG/9z20VkP5wDqhdL5vm6bB09MTXNPi+vSI/s4B%0ARq7mTeyA94XGWb0q3hPzGudeQRIKfznjdDqBsdGvSUyDPrY6FcRvPo9eWwhncTpf8Gn2AqfTeP/J%0AH3n75g1eAfgwlt7Ky+jXw5sjAAAgAElEQVQfpnF/BV6bDtS9rTyvBPePgY11L5MOjhntyDXY4GRH%0A8PywOW92DSyB0yk8+8/PD7j2oz/a9z2GFx18f8XDuUdLy+vQ8hPO6hX0B2/QtvPn0UQdtQ8HgzuM%0A/sjlcoHWsfvLRQIE6JXGC6vx2MuZHZnZbGvROANpEfxFaVZ75DHa/EcHOA94PRTnfVKv8YlXH1b2%0AiMFzr6DPJ+DH3sf5fMbd3fzZZXy0wY0a8OF//Ee1nNQ93KNxn8blIvESLYbhkm1Eig/eXnr8FID7%0A+0cALYbzM95gbpd5/z2gAx6GO9wt5m2j3sOb5zMgGjxEO6L16I89PASb9RgZK3ZhR5YjhSfnaEc+%0A/PAtjBtDzcvlAvX8BDCBx3OPhpSvd5IBgHv87v8N+4n/cz7v+Jzdv33CpwG8fQ5n5fl8zr5a+q57%0AOLx2Gk8ffABasyP/49/ROI3BeQyDBhNstUceHh6CrX06AQJwE7ue710/4D3iq3ZEwOLxajGAwF8v%0AuFwuePfdd0cf4hp8OamuGEzoKviodHVv/1cZn/rUp25+701Cl1/96lfxrW99C1/60pfwla98BV/6%0A0pfwr//6r/jrv/7r/+lJTsfP/uzP4nvf+x4++OADGGPwT//0T/j5n//5H8i1/3cebRSMSW0WS1Rg%0AJSVwOOa+uMsMOABI8hrGcQhfqE9O5RuxaDARqktUYKd9KCnZojnJaw4mtHYzSlmad+oIga3yDafQ%0ANgonvRanA6YUvuDgyKFf0yUjNVbHYILQje0cqcDarpXcM4UviQHyOl3SmGBw2qa8RgdB0SsLWAvT%0AdLDWFgXq0nfdyLX6/nSI4RLfH/5dpAIn0TRlqlS4lp1xVq9hyJp6t6wrlLIiBsjHGs7NunuU2lQW%0ASgp2WoICwDnuD2bKtffOA3JQRbokECiPWns4RPGxzb3dxx7bZVFRYOwI0UcHr1gLLsPBfrFlSulU%0ANE1V1hqY1HDuCUtF0TSdRNMqrROxIeAKABcfsvm8tNbJjsT7XrZfBcb1cu4WumQfvg+E+2Vibkem%0A2jQ+13CunTdqTwEcUOUAMdeetgfAO8h+bkesBeABEuvf99qvZhFXsyGalsQASZPnsBzOAmf1Gg0v%0Ag6gHQdHHcqyaqCgARL1NNMN5c9orO1La25Fj28tydxYAaMUVJ/Ua1vrVa2O723CdIQYXZTviog7Q%0ARskdxu+D8tANwtn5eqvcp/4AZX113if1CTDmQG2528lYd7+uBQeQyzcA3GRHhDewWZx4fGnZESKd%0Ay6V5Cxsy5le3FoIGJjoHUVB5en1gQrv2qY3zhjgxgCYyMG0u3yh0ltkRFQWAqw3zZWoNjuc9Eu2I%0AivZ05Y94wPpJyV1tDIFxZTxZiQGm6yadgy2bTaPNq9qR1BI0isHW26+Gf++1X826S9rmcpXpnIGp%0AHamLE1va4Cxfo2FlPyLYkbjWrKwnBowdn5KdqI0m25HIKl3sba01bNsBWqHXtkpxb5seZ/l6VraS%0AxthZJpaB9T0IIVk7CUCu+9fW74oTE8Yg4KCxFt5O85YRUN4SJwaAk3oHbasAX27BuizdLfsj4f/F%0Anhj00EPA5vlulYElO1IqTeL+CdoKKPJq9RqjBC0jm/5I+o60ViDege/Y7CaWidlCWXoS6Myd10y9%0A5O6SfL/hw9VreY8oE8SJlcpaVPm+k9ClJ1GbZqM0aYilu3t2pDvgqmL71cLepjr6frpsR+4Ei22z%0Aj4DR1ZK7oJWHUE76MWsJehMo8c1vfhN/8Ad/gM985jP49Kc/jc985jP4vd/7PXzzm9/8gUyCMYZf%0A+7Vfw5e//GX89m//Nj7/+c/jp3/6p/f/8L/4SK11tPdZSCuNbHRUqLvdqpe1tMVZvYLw61q3hhFQ%0AghAoYzuYsBYRlNhyAqbBxNxQpusOsQ56q/sGM8HhelafyNT46RiV3MNhIxc1nM55OAtQBlhQVJZm%0AHN1hVlc4dQKSQOcQ6/KSEnFJEd2aGEy0Mmeol/NOB0QpmKCUgE5aJYkbgwlXELrMYkeRAjyoer1s%0AI3qc1Ss4tw66sqMYiZJyqIuK6hxM3AZKJAtT7AhhLVy7fTCdVTiYqFoHyvlgigdqLZhItdFi92AK%0A9ck2rtG0PplzDsZYaClLaH6eiq387AOso+jd2glIfxOCiW47mLixhlPEvzW53W3JjsQDdWOtNY4Y%0AdAfm1rX3eY/E+x7cvNMJMAE3DdDA7daCj+CmX4Gb02BCKR06nZTWWod98azK4Gaqqx7a2BFiYUey%0AmF+8dElHYT6xJJq2bi+XwM2UDe9pPZgwFjjLV2iasq09Tu1IKZhINjuK2+4GEzFDbTfsSPqcq9yw%0AI80QwM1CMDGCm8EeSSmzPkgaWQzQ+v3uGwCaBMJX7MgQhSL7NjhutXmfkh2pgJvaeehBghQ6JgHB%0AFiSx4X3AbUADB78VTMTn57oBSnD3jKs6wpDyGk11l2Sh1e0oThxLADeEF4Fx/ya7UwyUlcpigFX9%0ADvcazpF8xs/nHHUOtAUYh9Q629Z83xncJPsCdVFTIs13yx+5ZptdADdVCCZOugIATTtCaFUHJVKH%0AgpqYchqxRbk2diW+OBNxxVScuABuerIJbh7FeFYVO518n3ZEyGBHgn4HZmVuo4hr+FlNkniHtpE4%0A18DNBICzlCRZi4pmcNPhJnCzoYAGBePBh5v6nG3bjgBQKmMpzNs7n+0I06W9PRXM3fJH4h65YW83%0A3k58v/GlEdwM/07fcRHcRGCl2CXTdDpvE+zIEPfcsh08ZYDSel/kHGMSxVTsiHMOWoXE5WZCKoGb%0AsiDimjrGKbPp+zkL6GRHbtCm0Y6shC7TvJMd2VprNkRmcdWOUFyi0KUDWet36PG7VqChQ+OPum+s%0AxzvvvAMpZa7zBQJ9aNrL9j87PvvZz+Kzn/3sD+x6/xVG0wYjEVSBKy3PjAFevw5MiSooIXCWr3A8%0ArDMThJARwcWY6V31qkbI3gk4+B30NgUTxnh0C+pdRkJftjBSVrNXyaif5WtYixUyOXaEiKCElHj5%0AYt2hIHXd2Q0mUlsoh1UwMZ03AFyJACDLfcGtx0m+BqUe1J5XvYgPguLD5+gERFCiWxyYU7S+6S+b%0AomlsuIJ5l9HqogAPHVHjgygcPN6DNwqnx9czRfU85+QEOAJQWnVwOQ/iO3tClwDQJCV3Wj6YksMl%0AN0RFAeBZp4PpQ+gX/9d83hmUsPjEMQT4qeY0jSkA1exm3Xo0aHGOTPuSg5vQ8q0OBcw+46LuYAus%0AlHSvD0M4TNWpLAYIADp+6bvBRMyASiPB0VSCCT1mOCtrbYnAWb7Ey2YNlM2U3ElgzEw7FABzcFMQ%0Av8uUaCK4uRQDTPNOjKte1bvK0ARK6DorBQB6ccARwY4sHS5gzHA2O+1Xkx252vA89JdxrSmlaJoG%0AKqbCtjqdWOPRq9cQjQGcBuh8rxw4Rd+H+1ZsHUxQFjtCxL3aDGXxtTQSk8JaD04JKCsEEzHtOWiL%0Aw13BjjgFLizO6hUOW0yJDEqoYjDRHgII8P0xrsasW2o137Yt7lUM3DY6FAAB/AbCuWO6/zafd3Jw%0AjUOzwZSwl6kd2ctwOthkRxbgJqUU0obvNtuR0t7GGc/yBWyhq0y6116H7L1UCmjWwQQhyPZc7LFS%0A2gZQgLIWAMNS6BIIduTVuwFIfv+ubN8MGlzlHViha9LI3LSb7DYAcJZA+B1wc2JHasHE+XwG2g5D%0ApEaXOoakbGwN3EysvNwRopLhzEyJwjM/G7lNZWJuzucMxO+Nc0QzUJx3SJK8gnglAe9XnUMOCQDH%0A2Dax5PtZExJSZON89M4G4e34/tJaA8Hv6RDO5Z8sslKeQWiY97Hkj2Q7EkFeqVZ7ZOy8htv8kQhu%0AJn8xiQmmeV8uwT4mf7P0PFo7Mmmoeczt4afzHoyDkwNo20E+nAu+HyD1BJTYWu+hh7hzcIuW2WnO%0AACDj3rgqi4aRIpOa0yvO/U/A0roduU7tCHix1W0QJzaBBb0xmlYAZiK8XdjbocPHYTOuke4FlOZg%0A2OpQNdqR5VonFo93+0Cyj3GN8uPemo4cH0R2B1DeI8mOnE0tSTJhybJ156EEfCchlQZ2VAn9mIyb%0AmBJf+MIX8Cd/8if4xje+gX/5l3/BN77xDXzlK1/BF77wBXzrW9/K//1ofH+jjRlQGR1cPQkmspK7%0AtSBdKN+oMiUIx2V4AcbKD92R09C9gzFIrUEpnWcmxASUuCGYSJkJawC28EsyEtoecseQ0rxHuuSr%0AIlqeshlJeVoqtXC40oXCj11QgosgmuYQldzXoMSQgonoBBbpkrF8AxgDoukIlNoUTITrLHVXAoKb%0ADiYFqI3WidHBddYXO50AgIolOVdTVgSm9hwp7uW1Th0heuMDwq91Vi5PI7FitN1vvwqMTpmNl1hm%0AgrTWcCC7dMmzfgVnSUagp2Psw+436ZJmkuH0e+UbxAOFYCLNO1OBzQaFD2f0wxG2gvmmYIK0HQaz%0AbmOa5qt0CCb2aNes60C9hdYajJedAGnMbqmMBcN1OIKRdbYsOcRX7YGmWz2PwGS9rEdD3E4WaLQj%0AyemZjrTWvunGVrclOxIp4if1TpFxleY9iGhPlVo5XMD3EUwk2rXzMxbOdN6D0qGNswsXLTu4Hqfo%0A4JYyyjngRDmYCMJbJDus4lpnXHnvIfoAWjgzZwClOQPAED+npj6fSqgC7boObl6jVkWyI9ORwM3c%0AMWnPjiyV3BdtswcZnpFe1IMJN8lw0q2SgpgJL9uRkWWyV77hox3xBTuS22YrBYgG/UanE0auuAx3%0AdTsyaZtdaoecOhRorcGdAd3LJkc7Y6JmVBHcNCErfd0ENzmuwwHMb4CbsRSiDACFn976YI93gonR%0AH9kBN+PzVGS3yXtYS3AxL1evAZOzpjnCEgJjzNwfye1Xw7+bAstyPrFoR4xbJaRy22wd2hNfNzqd%0AWBtK1yjzIG7Nlpj6I8nLmD6TCVNOCak9BlBiybrKWgOAjE5Kr315rWd2ZP0xuUNLKifV67MmB8qe%0AoIED4TtswvR8ZTuySJKo6PttdDpJaw2MDL3ZvNNZY0OrTqDi+93MuAp2xEU7Mi1xFEKAEJIZV1ud%0AThiXuMgNOzJlXMUDbQluBjuSSnd37Ei8ZxOZxLZqR1Knk/KzYsHQDwcwVwA34/dz0T6DEqu1jnbX%0AO3LD3o4McB9AjCpTYhLXFM9I9RbD0ED7ss92FBTKepjuAFkAJXLntUmSpJaw/KiOm5gSX//61wEA%0AX/va11a/T68RQvCXf/mXP+DpfbRH2x0ACyjr0Ak2c7gyU8I64HBEr+uUWguOqzyCMQM4tRIEPAiK%0A/gqgPUDFYGKuLp8utO8ETDMTrhJMAMEo5zKI4sN7D+eAq34RDqbFM5ydgEgFlNoUade31nASEnQn%0AFEgOJqYMhbZtoZ5DcLBFl5yi5cw8wOBnZq8fBc093FO9Xwktz8FEOphqhl4O2cHlFbpk6nDVG4/3%0AStTUSb3s61JvTawPpm5RxxacAArlPF5YvZvhbOOmyu1uF8EEEECbFCyWDlTvPaznGK4crN1Ay42H%0Ab1rIp7KDmw71xm5nJjD0EMTDR89y6efMmBIGAKtk3UiPa/8ObAXzzZmJ7hCzkksnIIBPSdRrL8NJ%0AugMaa6CUCS1Qi06ABemCg/vjL8oOnAXDtT+AvTussm40trsd1IYTkIMJoIWH38kCJcaVM2umVAI3%0ATfsCV1sHN5m8hxoojGtC9m5xa7nEh3ewINDWLoKJOJ+YiW/2asG70F5Ou3p9sjpdgabDEFkJJZ2K%0AlOEEgoNrm3mni1DDPrcjq5ICETQWOByo0fBGl51zo8GsAUVwcGvBhEptKk2N3TYCySU7kkoFBwug%0AaYIduZszl3IteKJdN9uAW5sZV+nvF/XJJpCEh61gwgDatdCSgMkCuJmCIAfopoP3QxFwSwHUXoYT%0Aw4Dmzo9MiS3GlfU4tAXH0zswLtH3B9iK034QFPe9AWk7yKcS4yrskdR+dS/DKSIoobTCHT2USwqs%0AzeWkVXDTM/R9hx979UFxzgBwNahmOLNP4UnwR7bWWg7h3hA0R6pA8ssDru48m8N0MP2A4SKy+Gtt%0A3r04QNB1siG3X03lG82Oa90dIZzG2QUf6mLmpaChpOB5V7/DGI+LHO2IYfNz+yAoHpMdiTomM3CT%0AEjA2AYD2Su7iQ+BsnSmRykn7WpIkgrD1hFRiSiRw08zW2nufbX3QE1tfYzky6JeZEgtQwiRQogFQ%0ALjsxxuOiXsK7UTtgPu8xkdZEUGLbjuyAEtH3g12X3GVwUwdnYbAeh8N6zsQNoMziMhxh23Jwm0qT%0AQhmYBVipdBeTNs7l9ttpiK4BroA2CkBbtiMO8O0B/XkD3PQU/bXF8VgHNwc7+iMvX84BxWx3rUdD%0AcVOyVcQEX82OkO6AWAlZYck+4nJtYLFnR46QdAOUiHu63WNufgTHTaDEX/3VX/2w5/GxHM2hBc6A%0A1BYvBC+j5R5Ad8BFObx7qAQTFrj2weFg5hG2+eTs9YOggZp/OBb7aycE1lsEbYYbMxNbB9PAxSgY%0AWTqY5D30hcCDboqmXWkDh0ApLdIlb81MINyb9jTM2WNWNtK2LR5soEr1JigIt8Vgwk+CiUqG0wIe%0A9WCCcwKfelVnKvC6FMpbC2g1ASUqTkACJWzN4RpLZe4Kaw0s6pONW2c4dagFz7TrPQpfrCu0lWAC%0AAAbGcY10yVKdr3OAB4G8cNy9Kq81APQOMO0Bzp2rVGCB/fpkLwcIRkDc2glI8+77ACBdHdDxAl3S%0AaTCmMFxbmMqBckxOQHuAjN9HSb9DKQ3mLPhODWcOlLVYlSbNath3hKWso+j7DoR6EHuG5/ND/iAo%0A+t5Xg4mUgSd+346EGs4Ibm4EylI06FFnLjH9FuoSfm/tOns3ii92RbrkGEyEfyeRrtogNIqmeawy%0AnOna8sHmYKK61tbjLEcq8HIkOwKUdYCAaEfs2OkGclijMgAw9CBABNzKABAwATdtueSE5WCiXAtO%0ACJnopRwgzdxme+9z3b/yBILUy9bSaOI8khROMXtPeRTFKwdvaa7qwsDvSto0MZggIot9ltltcU6R%0AcVWduewhXgKxQmMmBpjmnRlXNjAZl4PaMwjxuPYdbMVpnwUTdq3xYjJTItCu9zKcvDuAeAct9Wpv%0Aj6BEYDj0w8bejsEEpTIIAk7KT3hk5Q0WoaRiGPDixTzISXaX2JDh3mS3RXAzBROltbbWwjTH/DwV%0Aadf2CdcLhwOFcx50YdfTvQ68QxvpoSVw02VQYjtzj66L5aQ+BqoFO3Jxmd1WtyOYMa4MPj17/SAo%0AvpfsSMyqL/c2i3ZERACoWk46SUh5C/DFdsp2BBQWBIPb1gE6q1crUBcYgf7exnJSa/GqsNacE2h/%0Ag54YALEoJ10C99IEedcrrYMS1gAeFOpKwF5sMK54C8/XOkBAWOtkR8SezsHQoyEh05/udzpGO3Ko%0A+n40+n79cIS9K/t+B07x5hpKYGTfr8oyM5As3W06QPG70kqBkgoowThUd4Q71Vmy1lMMVwFGHlZJ%0Akpy0tMj6HcsW1mm9mKcQlOwnW+Egksh5LSH1zgG9C5yjovC2O0FeBKyv+X4juFnSitJLf2QvSfIR%0AHB+/O/7faDTHJOKoICbq3ml0bRsc6ZiZuGvqB9MwRFCiVlLgyG4NJxxBS3AzU8JvZd242MxeMf0A%0AFcugN3UOwMvBhEk0p+gE7AQTQKgrVIRlx2VF4bNj4HbgZdqUtT5kZQdX7gjBKTwIBtZkumSpPtk7%0AgMKD+Q1aWTywBAXg1rRrxhiEEBhiSu7qSEVUNNElXxbXOs27N1F80bkyXVIQKBfpkjtCXiIquRtE%0ACl/hYFKM79IlAUBdCJhb18xn4MpzyJiZKDkBQAAlblG7bhlyBFTrLIPugMHW1jo4AcOVw7pKMMEp%0ApA0dIeSEqZPvexZM7NfLps4yWcl9Ib5ICAkq93vlGw4Y+mZ2H7N5C4qrI3XadS7fCIHHrsNlNfhG%0AZgII9cl5j1SCCXVOddEbdoQ2ZbpksiMZlNgHNxsCKB/LJ1woD5jOWzq3v9bG46pfwDtf7SzTx0kl%0AHaAiPdUB2QTXBIqjfWmIB1yd3SYRwNS+YkeofoS3PrLbtuxIDJSdn621c8G3zLTrGzKcQiTG1bqz%0ATO5QxXgWxSuWyqRyqHPIZJXmDIRgQvJ1wAkgA9kMid22o01Dw3eT/3YyZkwJRyvBRNgTw9BlxsVq%0A3kkrqj1A+pDImAcTqRY86gB124JptEsdIcwqUM7lpJRDt0doV86CA4B1AUgmBGCmrCvR++CPqFIZ%0AWNrQLmoBbDIlQqeTrQwnAMimQx8DhaI/4k9Ql1ETZzXnScBZsiNprdJ5J/ZACS7QegPlCFgN3HQB%0AAB42qPnWeFxkAHWq5aTJjtiQbKCLLmVcEMCRkE32G8wU2YPHmqRN34+Qbd/PPMJcHawXxbWmhKDj%0AJJTtdQco64prTRlgCN0v3UUB3Cz5I5RhSAB4peQOAPTJgxWEt0eBzq6YBQei77cAN6tj6CEoQLId%0Amb882pEOV0c3fb9hOGzbEe1CCezCZgOjgOzNndcy40qHUukSuMnEZskdEEAJeeGg1IK4+Z7MAv6O%0A1Et34/4UJPgju+AmI2gyuLn2/YwxsG2HvlaW6R0YLpAXVvX9jk0U+mVdpXwj3jtJAOJNvIGP1Ljp%0Ajr/97W/jb//2b/Htb387K4un8fd///c/lIl9HIY4HEG8g5KySOFrBA/G7XDA9XGbwueGcLDXsm73%0AYBmUOCwyr4wREApQF2vv9ihlzgQ0y284AYThyurUfGafoU8pYF1/zEjh40VEcQVK3IAoJho1qVH4%0AvM8Zzq661vHnkwH9xEb2nrWbGU7YoAgNoL7eKZigACzAu/Xh2zQNVNQ3GHzFwTWPcNLBOVZc6zTv%0AnHXzwCemGc7Y6SQFE+IWumTTABIwzgKoZN2YiMFEPTMBAOoEMDKsBAFzDSdvi51OgMnBBBJEDPec%0AgHdIcALY2ulqmmZsC1VZ6+QEyKuArWAJmXrY3kEyUWh3FjsUpBrObqclVHdA495AGQt+mIMShBC0%0ATQNJKFx7wPC8FSgDsm/jfTzCYN4BKQQTwY4Mw7ASOk7rRXwMJm5ov5qDiWp9MsdQa9HrPZg/Q59u%0ACCZqdiS1XyU3BhMIIKECzU6iMR5NM1KjP4jstutWMGFD1s2eLdirMihhQKAJg3QOQoiZDhAQ1+x8%0Agx2RyY4QwJLVWufOMtZBUQ4HUt3b9hye5y0HN4umeV+02aGNMx07a2yMphGABUzCu0qtnJnAFUGc%0AuEy7Dj/1yYP60zrrlp5H1hb3CFBiXG23lwuMq/refn5+DsCVr681AKi+2QaAtIM/BpvdtoUOBYJA%0AXe1NHQqC+KKE0izqLo0vjWvN0ceOWFU7YgF5DQ8H1Q+w4sfm8xY0OPbtoczczBlOsu+PDD0aRicZ%0AznUwAQCSCwy1clKnQImEOsVWhsZDLBlXSS+Ftjhu2BEVF22vYxIh4RzVHnmtl+WkzxGU2BQ5Nx7W%0AMDi1AW56ChAKacxqrYG4t9XEjsS2r6sR2UEB3CyD9gAwuLHsttjpRD/API86IKVxEAxX7eC7A4al%0AHUm+RPTnxA0U98SkTbFiUXeJiV09MQDQJ4eDresc9KwFK3Q6AUYgmSB139gG3BoW3s9YKLWZjhlT%0AwlO8u8GS7YcudwNazTvpjnRHSH+/BiWMxx0PWgg3sWQzU0LXRVwZRy8CSLrFApJDeI2ZBxg2fm4S%0A8L96Btd2UE9rMdR0Pmffb690l9GqP5LtH2/R0x6crtuHU3sCIR7qTOEIgXd+9Z2le73yBr7C3GRR%0Acyl87r4/8lEbN4ESf/EXf4Ff/MVfxJe+9KVVtuZH439+0OMxZCakBr8roOWMQTIB1x63adfWw6oG%0A3lWYEoIGnYRIc3rnnbUyLOcExCBnOLcofMLp/WCC0LF8YxVMGFBcYE8WINgs3+g9rQQT8d5ThvOG%0Ah7dJwjdxOstMkAEJSOhmMBHpVU8KTaGucObgWr9qdwbEtXZkdMprxnJITIkQKC/XOs1bKgXbHqFA%0Ay3X3+gH2ZMFgi2sNBGN5fw0UX2nIIpiI8041nPQGUKJtgBOglATQFTOcknJcSaBL1jqdAICJ4FUo%0ATRopetMaTlmhS06DCcF3DiY5oOG0mnXLTIn2gN6xMn0vOgGqFxsO15TCx9E2ohBMIAYT+sZgQgfR%0ANI6gHzMZTdNAUo6h2W6baI2HHCJTomBHjoKiB0Vo07l2AhgDQCK4ubfWQw9ByYR2XQkmmMjg5nLe%0AxJ5BYGGeKdCuxWunf3MlYpMpoSOnNnVE2hqhvRzLczYaSMdi0zSx5G6Hdm08KCzskwb9ZLm9HBAz%0As4syiDSCg0sCNRWoM1Oi45sYV8t9DcS9bV0sg6jod+gH2EcFAldca2BRUuDndiRRphkHNGG4gZQS%0A7HoPmJhenGrTjHuE5/rzUhCU7cizA0UQBPST2vu8R1gHRSrBRDxeBCgEbtA54AQ0Yh+LxPSMcXUF%0Ax91Gqcwg26odOYrYEaJLdmQtKtp2FMq4oKezk+EM4OYFWhuwrgBuivAMDWJbnNhaQPYi34devH4Q%0AFNfoj6hrIZjIax1t9l4ZGGdVmz0DrirtHtNa67MHjmV/JD+PtKkzNwmgdeBH7nVMAgLDSfkRJJxq%0A4nRdhw9BMuOqqgNkAQYHezJghSTJUVAMYHCVbDIQPpM4jHZk6IHXhc56MtkRUmVuUkohnc9MiaLm%0Akn4L+aji/LcZV7YNrRNLNnvsmHQjuOlHzY+prz0CVw2ujoBU5p2AWPtsQf050EXI+OxObXZTLd2N%0AP3eYmz4yVgQjoI6AN+t7bNvYWaYLoEQ5IfUAbwGjRdamWI7cErTtoAhdzTkxN5X1aG8o3yCH0O5W%0AaTrrfjZdDznVEyvM2/ugyaMjC5LqB6D91HzenGLwFKo5ALhuJqQEp8DTTvcNfoAgdd8PAKRo0bO2%0AnGiNPpM6e+BlLI2a/V4AACAASURBVA9fvG30RxqQSrKVcwIZE9Tdj5gS5fH4+IgvfvGLHzsV0B/6%0AON6FnveKgb9TBiWeGYdsdxBFAzTEwV5RzrpxioGIavkGEIwl1QSM0fA0GV1uRZMzEyT/3WzOmQpM%0AqtR8Zp5AAJgnDbxTDiamHSFkpJ2WDiYTg4lbMpy53V9Cy0vCot3ddqeTxNB4ksGZqWTdrryDtOVg%0AgokAMiSktVqfHJ2AlhMQQ1ZrDYxoeR8F5ap0yScFRuxG1o2hNypQ4c60uNacEyhQFM7H1UgUPqMU%0AGO/Kaz3NTGzQrs0pfMd0AUp0PDgQPWuLPdiBiYNLaKBw7jElOIOIDkWpPtl7D911GK68muH0PjgB%0AWw4XAAyxrrBdFDCGRhm30yVDMKGhc3u5OeOqEyKsdW6/Wo4GjfXwjgVCSiXr9gSOWg/20BECoPIG%0AVooc0Ai2a0cU2bIjwQk3JwO0O+AmWBHcTGwcY2LbxBtA94YROEKQOqwtwU1NKGwbGFevu8paGx9A%0AwscBbUmbJlGB25eQBQAIiDbbTZzyPcYVI6AFbRoggilKTfZImXGln2QEN8sfdRAUV2Vh2g6WlMHN%0AsY3zDey2NoISRgPglfpksak7ku3Ic7gG048zQcBZ+UYFlJiWgTV7gXI8I6kL7Lal35QYV745YADD%0Ae5VSGacA4khu+7ocU9E0xTjaRQmjiQKy2rqY4byxDMyEMjCtFv6I4FBMjG0TN85IIxm8r5eTDuCQ%0AbQtc19n7KZDcMrpfBiYYmhRM1JgSjIUMNpkE33GkOZpnE0CJjY4QgXFVznByHurogf2OSUACN2m+%0A32krwrZtIQkNwno75RuMWNhnXdW4AoDh8GrD9yOgnox2pBYoT+xIKUlCCIngps02e+VHeQdmnuCe%0AJMDLa53m3WsHGQW3i0yJzJK9QU9McEAB1q/LwLI/crhDbzY6nUzsCIEANc9wYgRvpkyJNNtN5qbf%0AELpUocVrw2ixGwQwBzd7UvNHHmGvHow4qI21VtbDtAdIynAQC39EezBBoD1w5wpq0quJHSDcCVqz%0AlcYVpRQiJluvGyU+qdRP9TzfR2nePUmluwVQItsRGvbIXjcw/mK/DCyWpRc0RbPPpE8JlKhrXF09%0Ag2CheHXGkk3sttSd74YkyUdt7HsFAH7pl34J//iP//jDnsvHbxzu0FoFqQ2ECJTYWX0yJZCM45pp%0ATpXWOdaDER+owEWmBMOVNtV2Z0A6mCY11RsOrhC8SpfMD6+fKqLP551qH92TjPMvf1Q+mNoNUCIG%0AEzdlOFNd4aTnfRrZedlRu7YWoMTBPikQGBA7b5+YHVwRWmvWgolMcQd2gwnBKKgvMyXaNrQquh5e%0AzT4/D+8DhfZhACNud61t28HQMijBeMgQl7oJrOaV6gozha+w1oyPNZwb5RvmKSAay71NCEHHgCtv%0A6xnOWTDB9luCxqwbY1gFE2N9cosrFVW03PYEFH7T4QJCRwjJeO4wkEZuwWXcTe1Xp20qGV+Dmw1n%0AkS5Zz0wAscVvAjdr9clEQHcdvF/XngIheMuBm5LwrrLhsh3ZYVxhZFwts1dpjjZl3QrrLSgBI8Dg%0ASLHEx2gPygAtUzCxb0dSp5+xTeU6UNaTVn6lYW1c6ycNap+CIOBk5D1yeLmR4YzBRPqMai14zHAy%0ACuJJ0afsusB+6ZMdWVHcNZg9wT7pMO8NKvBVO8gIpJWCiSROfIsdSXZdKwVCy7XgsunQGw9BCXih%0AJCRnOJMdWQBus5K7xbXTmAUTDa+utTcGMBoNZ+CgK2ATCGvtnIPtDuiJqIKb5gJQ4jfXGgCu4oiB%0AidzxKI3s4KZOJzeCm8r4lc0GgJaHgLznOx2TLEBB4CSpgps9EVDRHi3XmlICSqdA8kYXHzlkmw1s%0AgJs0gBKHgl1PJa/mqV5SsAduZjHA2FqyvcWOMAIFNgMlpvPWlME13Xb5RrIjD7KicRXZhMcNOxJ9%0Av9zBbMcfaWmwO6VAOYhGGlwrLFka2W3uSYLA1YH75Ps16z2yEhW9oXQ3ldPoxLgqadO0O11l4lzd%0AY7ASyzNy1JRooVzs+FZpU9mABKBkTweIMzBPVqwUYFG+QTb8kZMFo35zrQGgj+WkU3/Ee5/BTeVw%0AkzhxAjdlQeMKADrOZnpiWyxZb0hoCV/yR1i02eKGkjvB94HkG+IaRTl63uLAConUCAramEQr2ZHM%0A7jUesunQkrk90jqUjqUWz7eAmx+1cRNT4pd/+Zfxh3/4h/ja176G16/nLb7+6I/+6IcysY/FON5F%0AYSlbrE9uiYfKiKLeRsupg33W4CVEkVM4QnFpjvDnvurgck+ySjGGHnj5evU+DD1E21QRxdw1xPmq%0AQF1CPd1jD/zMRl1hpPDVHFxCUnnAbaDEKJoWr1FycEWHQTt8otbpxPgcTIR7eYDho3p4NjrddjBB%0AQMaApZYJkvODqeYE3N/fo49tmlYUd3cF9SoEEz+2fTD12kGKDsClGEwQCnhCdtuvAoA4xLpCqfFi%0AcTBxzkERUOfehU4nJQpmdgKeFbxvymg5DVRRiTHDNB0zCl/Dd+mSjWAQmoBW1hpIdYUNDoX30JSZ%0AoB7eh5aNdHFvsyCI8VXbp1FU1N+kdk24gPA2tKAUBSeAMdwzjmEjmAAisk897MmCv1/JTFARaZdl%0AO8JYACXSswYpgcNaYM8PA5qGZ1ZKlXbtwzp1xK+yV9mOPA15/suRak97bct2JImKpgznDbTrJpVj%0A5frkWqC87eAy6mGfQzvDkHV7N7+egNwESizbnQGTYCLunxrjasxwUjC/pl2neV8uF/SHF/Hz1+w2%0AIJStsZc7dsQ4aHEAdE0HKH7mLRnO6JRpKcH5XZkK3B521xoA3OMA4LDSXWI0iG4OrM0dSGrBhIj6%0AL1VwMwFA0Y7U1hqIe8RWQAn9CH224HQ7cAOAQYTOMq8XdiQL5jqPF7C74sQJ3NTWlTvLUBpBiY0M%0AZwSAGPOwF4C9U7AjjOB7rMEgyjpAAEA5IEz0RzbLSa8QzTujYO4GuDnwFodC6SHTD/CeAKdgA0xh%0AvXNHCB/WgBGsREUZDx2TAAqx1zEJISlhCQVNGlelvd1sC+YaE+3IowR1A4jt4Se19/ms2fFHmCcj%0A42BD6DKsBQMqCfPM3OyCvVqeNenZs08a/P064HYUFB9edLDZrgxuJjsibhE5j+WkWkoAbXGthx1x%0A4gyGPIZuacw8zEqTpmKog3NZZHo60v5sCAFv2o2Su5iQEgx+KAPJbRs6y6jjAZKKYtKSmUfoZxXO%0A9Y21DvOOZWATO5GA/u9HnBjdAa3T0IaGlsTnRZKEUgxMoKcNgL7Cko3zZyQkeQq+X0d9ZMlGIHAJ%0AbsZy0oZs+34AQlzzPt9ngBMawE3illcImkuaIi2RKSRJ8lprBzQtWszXJgHJQx+eweaww277CI6b%0AQIk/+7M/wyc/+Ul87nOf+5GmxA9yHI5onIY0LhurWX2y91CM40IbAHpTEIYxAvsowexp1Yari47R%0Ac3NANZjgBBxklynhZQ/SHXBgNP/dcqT65CtvIeBWGbHgBAD+sY/z3wqULWTsZb9UYOacwMRgQtxC%0Al4yH6VZ7OdW0uGqLoyhfz5pQO2+fwucuBQFHJ+AFpJS4u1uLFCYH95DSaLW1nhxMzK8F6tK8h2HA%0AkJyAZTChUxZIgb3vN2rBQ0eIvmsBXNBOymFyDef3Q7uOTpnUepW9JyR0eZFNh6vxOIhyp5PM0ICF%0A07yYCToSFzOcFVBiipY3Anha64AAGOmSDY+gxPotIygRUP4jLR1Mj5Anh3Su2wIokesKaQNFBV4u%0AsrtZNT8JS+3RJQEIeDz7cL8uMq5SW7uGbmszAAGUcTbu7WeDRpdLk3rWQongTFSDCdCxG47si6AE%0AZB/WuhJMpM4y0gfH41BYa2oe4CwD6SPjqsJMOUbxRdV0oPDzYCKyUs4yODbN4RY7EtYvZerK4Ga7%0AqynBqB/BTf0wAyWOi2DivffeW12DCQIKMgb3O+BmyxkI6nbk7du36NuXs89PI2W87bMO895Y60E7%0ADE0LLPQCxlrw8FPcICqRGFdSaRz4fK2FECDwN601AJCrhHO0nHUjDlfeBSCw1KFgaUf2gOTIAqKF%0AW8xBEG/Qo8VxeYb6IFo4POnwPC5EENM4zsBNgXYyZ2c9nAt7RDkSdDD2RtMGbRrno/jispyU4IEJ%0A9FQg+CPrm0sBPWME9uLQlLL31OPKWihe7lAAADSCm0Ho1AYPXxTsoBzQ3E0ynDXatSe4VuwIMw+w%0AiocWpijbkdARgoYMp+jQLr6LZEeUMiCeg++x2zDJ8BeEt5u4NhceAuhNcJNNWUCPM0HApR2pMSWY%0AH32/ajlp9EcO8XCrJUmGYchJkpo/Yp816IYdSeKLSgTB7CJLNrdf3Q9jksaHURKMt0XxRbVnR1L2%0A/jGINi0D5YYFhmTP2lUL+zRY9v1oSDbsiRMLBodtcPO5rWi8OA1qz7APEpRvMJIT4yoxNyf+yEyc%0A2BMUjo716GIZmBUroUsAaGlkHGyJiiY7QhGSPEXfz+MtbyFZPN8K5aSUAdySUNo2bLe7bYW4TSuP%0AtXiJ9WJS/Qg7MLDo75XimjZ2DblqB8obNJjbo6QDJIdgi9ob/JGP2ri5+8bf/M3fzJy5H40fwOiO%0AQRDGTkGJCa0sUs2izh+OtZagJh5MH/YAXoPpR9hmdGITqndiZbokEFDF7AQA2xS+7oCO0mL3jXR9%0AqXVEFAsPr3mAMwLM1GnXQBTg0Q6SN6DeL2qvQjmBirTr9hZQohGAAbQLH1gMJnizK3TJWThUgXUb%0ArhkVTkq8++67q2ukNesoC7odexQ+xsFQZ0oopXCp1IKzaTDBUa8rjH93omEdmonhznsy/uqWDCft%0ADhDuDK0NeLN2cJtJMLHVoQAIB7kdWBaRnI6OhPpVaUOHgq1gom2aGzITIZggG8GEZKGusFui5d6A%0Amue41ulgApau9NimUmBgHFOY13ufBc+0C6DLLVo+DXFQbsyoWONBU0cIEsrAetYAsBUnIPxkPICb%0A1EsQ18OzEVA4EAdDOS5sI8PJYguuZhtww9CDH+s1nOn60rpAlyw4AUyHYIL5HSV3ztAbh0E0aDGn%0ASwZWCmKGk6O5JZgQHPBTcHPyWkSUeyZCK78tIJlPwc1F1i3tkSbYkWXbRGBiR/gNNnvyvupaS4m+%0AvZt9fho5mHgKdmRPoE6yBsAClEgZzky7viHDOVFyfynIbK0JIWjhIUWzzZRIWTcnYZUoM66iHRkW%0A7QfTGBlXFLxr9/U7GgFBtkGJM2/gLF3VJxN3AfE6JBni57qowD+b8wTclJSjnWQxZzpAHrPXaoNQ%0AisY7qNjucdkRokESFQ2gxHaGM9Ted+Z5JQh4IBYDbzFU2iYC4e2Zdg2EdS2BEkOPthFVO8IYA+c8%0AMzcPKAPJdqDgG8EEMC0pKGQ4I7tN9waNA8ihwDJdjATu544Qk72dAsPnjXbIQFhvMUmSUPMAtD85%0Azjn+3aW5g9Z1oUsOAsF3bLYcgKYNfgvq5aSPj49ZVHnNuBr9Ec5uWGveAHLeojztbWsjkFzaF8t5%0ApXJSqUK724mf3TQN4Cd2ZIORDABMK1gjiuWkB1hcWYdB1zqdhJ8dZUDb1RlXyY4IARvLSVf3lEAJ%0AdgD8xlq/7cE+tdXpJO4RKuAJnQFuKz2xWwr+2xbCGWjjymVgBHhmHCyicVs6QIwT2JNFUwSSo+9X%0AKd0FArs3sGQF4F1IPpVarA89msQAJ8gJnfGWxrL0nrV4v+SPmAfoq5/4fmXm5lFQXI1DwwTaRXlr%0AFjlPoMRxu43zR3HcpCnxcz/3c/jud7/7w57Lx24QztHCQlrkFlRTUKKJJ/w5PqClzESq4WScwL4N%0AhmyJ4B6iu3tm5R7sQHACOOho4DdBiSMOWVhq/Za2bSGVwiCOOPhSMPEYMhPEg9B9B1dxgca7QjAx%0A1nDewpQQsa7QRoXsovgiFZHCtyFQxwAvHZznKwf3pmBCJFCCBANZzbpFocvomNWELgGMoMQqwzmh%0ASzKySwU+xZab0+6jmbaY6JI3lG9ktDzVFS4k2Fs4KN5s13Dmg4nCXkm5ZhY2IPzOFdeaccDDQxAa%0Avv+dzIRoGghCQQpTSmt9BYNiYrW3qXkGQaDSsrhGJWbKVDRNMY4O02Ai/EzBxE0ZTgANCZ1Rxvrk%0AyWvwsJThEkUQdp2Ah7DvVns7HsQnUq7hBCbBRAI3NzrLsHbMONbrk20MJkpOQMxMxPup7e0uOriK%0ACbR+mZmIteCxhlPcQJdMdOHUS3wGbkZn5hyBm82SO0ZgTyYKAi7WOgWczQFKqSJDMdmDNgigbGtK%0AMJYz6Vvg5rViR4KAK4E96TDvDQfXeeCcxAAn3nTak0lsTtyS4TzGem9lyg6uD4HLdQPczNl7TiO4%0AWbYjPWuhqm0Tw8+OEpC229XvaDK4Wc9wnkn4TrvF3s4A0Nt+dHBLdiQFnGBwlGI66zGYCGKK4oaO%0ASQAmbSpJ6FYwmVoLH9uv7mc4uSC5Uws1p/m8YUKpTMyU1vwRAQKRyjI3zkjRNmgIgYevgkDSJXBz%0AjcpT/Rh0dJId2dNLKdgRG4UulXEQTpcDn8VITCFfYlzF351pfa2BmCThJCdJanbkErUZtsDNrEmy%0ABdy3Hbo9my0lrm250xPVD3BOwCsXGJQbJQVX7XJXran9y22cE0t2p/1qeE/UppF6VeJICAl2hO34%0AIzZ00iHwsLoCbsJiaI5QSm36fgcSmRI7SZLEJty0I/Gs6RbPeGbJPsro+8Uy1eWc4/2eIxW2nQB3%0Aaa1zG+cbdIAIZWi8DYyrUhmYD3akj59X7HSSwE1BYZ8NqOtBnJy95wATbHaFJRsuEJmbyY4U/D/v%0AfSjfSOBmwYbkttnOBzvi9fIiwR85u4kdWV8HiHtbWUjK0C7eZHSIBVOytbn7+IESN1Ef3n//ffzx%0AH/8xPve5z600Jb74xS/+UCb2cRkNHC4TJWM9LSmIkdwlUotLtLJcw9nQGRV4lnVz8TrYQBQXTsAW%0AhY988ifRUlZtL9e2LZ6entA3L9YPL4KDq4ZglAM9te7g/n8nFyhlCw5YprgrA4DfVHuVDjatJCjj%0AxWDiSjms36q7Rw44relWaHnHCYj3IVCWj5sObpMOpi0AiBA00cHfovBdKnW+TD/AeQ4/2GDgZd3h%0AAoBzamU1CYZTViG102puqOHM4ouxNMme5k5c6ywGxtFru1mWBABMMJiLK2bdjt7gmbUYTDkLRAgB%0AKCAcCRTOnfarbULLNzITl4jlHhfN7rLw4tse/KdSMLG+TrrfiwEsZWj82glgnEC7G+mSCO0eladF%0AxlUbwZNLDBg26ZKcwrwJ4q3LNlwZ3IzrX3K6kDIT7Q64KQeQxLhCHXCTWqPnx6ITQPUDbM/BonNf%0AquEEwnqflQ3BhFs6AT50OhkMhNMg3Vq7YTmaJii5m5ipm611fG4uMeCqihMbH+jbzsP5w0oQMAcT%0A4gDo500HtyE0BEFbdqTt0Cb9jgqQ7L0Pn4cyKOF8B/iwR4aNtQaASwKuCg5uFie+AZRghyOYe4bS%0ABvyu0BHC2ZC91w7vVDqdpPOFNhy2J+WSAq/R8w6DulRsdgKSQ0eEvQxn0F2iuUPAbM7x+qcYcB4X%0AeztnON+cwX6GAqZMvc57JCm1z+xInLcgUJ6iYmJXQxAPNWFApjJJINgRQxmubv750zEDkv+jB/Ai%0A7B0xtiE/RmbTJSqeFkuCaRS63LMjKcPpgp0vscoC48qiZy/x3kJQFt6A2WfYswCNz2qN5n4UFIMJ%0AoMRxAUgbE9faWDQO++LEiOWkdhTenvpBbQwez0h2ZAPcbAnc1cKDVUVcz6wD8FRc6+RXNGxvrYcg%0AhkrrpbsZlOCvwbxbdzoxD7C2y3+/VVKgnY8UfzljVRkTRbcTAHhL57VYTqq0wcsSuOkspOD7nU44%0AAUQDO7By9t5r9M0Bw3DaZMm2hIQ98lguJ/VJmyb7I3U7cmaBAXxY7O1ccvekQqCsw95enrXZ94vP%0A9cxmp+eZpTbOtxkSkZibnMC5eTlp6y0kF3BbnU4yuElhHwcATTjv258Y5+1N0O/wo5bdaiR/JCUt%0AS+1ulQK8Q9O1EIpWU/UJ3BxYi4Ob+5HUnkG8gX12u0mSg2C4aocXhKGNZyEQwBEdk61SxrjmuG9H%0APmrjph2mlMJnP/tZGGNwf38/++9H4z83GuqhJqDELFCOG/YaRU9KTsCYBWKwJw2PdUb5aAPCeI1f%0Adw1RbEDGlnjDtTxhmRzccu1Vun44mA7o3DKYsIHifgHQHQLKX3VwQ897SUqIYhQDTBnOGx5eERWx%0A1SBX/ZO50WDO4kLqlDIgHkzJ6BTQckIIDk6hF2sdjPxZ+WCikcJXC5QHoOlyz+vaWgPANTIclgwP%0AZh7hfEBbmaCbDhcAXGM2fUoryzWcNmYmbgElukOoT64puVsTFNFvoUs2DPZkQOBBo+BeGgenAlpe%0A6XQCBLX/lhDQwyHXFa5G/A6aLjoBW0yJ5JS7WjBxAWuSg7v+LMEoOAX6GEV3k0A53TMXBBIU7Y0Z%0AzoYBiszby+V5x+/yGr/8Tdp1Q2FjV5yVgxvvN++RrcxEk5yADRAoBsqOeJBC14RcUsC7FShBXB8E%0AXM8OpOtAtxhXiQpcykwkcNM4NHZfVBQY2w9rKUHIYq0TAIQ6KwUAjJ1kZm1XZ1xtlMrMHNz2sC1Q%0A1x12mRIA0EfEYpm9ovoxBxNc0F3GVbr/qR2xxoPSSdvEW/Sp2m7WpnIJYGc7ssm4CkEMaTvYi4uC%0AgPO1OjiNXnTVDCdlIROfbPaeGGC2IxvgZoL9l3ubTurukx3ZYlxdbexpPwlKZrRrQsdOTzujJR7K%0A01w2UrQjSqNhlU4n2Y4w2PsAbq66FMT7vVY6FIQ/ioyrdhJMLIZ3DpADWHeAAMndcFb31LaQOmRV%0AD07NXhs1Dgx4s8OUSHaEscxiTWNqR25q44wRlEttzWelu/F3fQRuasxNO7Uj7rgqcRxLfOqslGxH%0AGAuIZcVm+2RHMlNi/Z4Ebva8w8GpFUjEzCOsCjaGCbpfUkAYuDW51BcYgTKVdIBuKd09xvINpcvZ%0Ae6shKdvudBLtCLpDFF98CiUB03k7hZ4fdpkSLaGBcbUHbop95uYlMg6WdoSZR3hQuLMZ/ZFNOxLB%0AzYmTmMBNwgBHbmNKACHZqt24R2bAvTXQlOGqTBVsy2BIw2Hv+3w/09E5BUcYeuuLoqLhj0Ipct4j%0AJWaKDLGO6Nro+5X3ZNu2GIzFwFocF6yNDAA9yslaFy8zlqUDaPV4HWsQSuIFgVQajVUgxxfli3yE%0Ax01Mid/6rd8q/t65dX3ej8b3NxoaarVyMDF9eNUAQGCQEsBxM5jgbapzvlsHE1YC4BgSEloKJmgQ%0Ac9qlS0ZNiUyXrBhLKSX6psPr1cN7AoGDOTugPQQq8F4wQegMUQRGQRilDbgzoN0+zSnXFQ4qZO+n%0ABnro0VqDqw81ZVt0yS5m5KzkIeu2EATsnMJAgx54UewoZThBtil8Mq11ykwU7imJpkXearc4NKh+%0AgDFt/Fy26wT0sVB+mlE2xgMEMDLRJW8IJkQTldx5BZTQkDyoXb97KJsha8Pn0lbAPvYAOJh+nAkC%0Adk7hyl9DKoVXr14Vr+NoCiYOsa5QAcvvRU4znGUHNznQ13hmlxxcDwL7OISDqd+mAvcJCLGjMzEN%0AJgLtuvjnqyEYga61l4tGYlAWtOJY2IkT4HsLR8SaCmwVgDFTWgomPEmZicS4upYZVzJk3VpLClXe%0Acd5tizdv3gQHdxFEJgfFngzQdiHrttfFh1C8XtQRZQdXWwgHoMT+WIxEBTVSgvN29rlcK1DnxmBi%0AK+uWnBctVlk3Rgkaq9HTOrttqpeyxbjyQw+0h6oY4PT6AxXorCx0OnmAUtGONAz2ss246kHBnZ0F%0AE7mrzJCygPsZztSmUptye7nGKJy7I3ptN3WAGAtrZJ/Ds0DNAyyb1N5bhX/nHYZhqIKbjkYgeW+t%0AAfCmDfZ9E9wk+bOng5kHONLAS5dZQKW9nTtCaBvXogBKCBIznLcFEyGhSsvBRHx2hkFtrjUAMMFh%0A75Mg4NIfUQAEri60FS4FE474mR0pgkAq/q47oB1o1ipZjtxZhrc4uLlNG8sbFWj7YnYPy3EQFB+c%0ANSSh6OzcjuRyUuvROANyg86BaEQ4I7QCMN/bTQKAEgC+aUdiOZnrVr5fovRv6nfE71rs+SNLO7KR%0AJBmYWO3rwG57hJWBbc0Eg+q3/ZGrp+isCUBJDNByQkre3jGJdQdQPwR/8Qj0i5xbYxQkyHb3DeuD%0A7kjbBTAcFtSe4PjIHj84heuGHWEslJNmluwOuJmShCV/ZAVuLu2IfoAld4Hd1tRZQLnTkwkvtgV/%0AxLPEkt3XEwNCOamaiLMbA6Q8RfBHOIZBbpbKAPGseXMG8OOFZGtM2hpbZm0i6D4JkFFzrmS3U6lM%0ABCVcxedq2xaDVHCE4mDmcc205I6/H5/HjdKkp6uCBUGjxu9/BiRrGzqvHddC+R/1caPLOx/f+c53%0A8Hd/93f4zd/8zR/0fD52o6WhXVVRUyIapmEY0HECVuzBHp2ANj4Ifo2Wdzps/MFFw1IKJuJOEGKn%0A9ioGEw0oLKnTJbXWGGiDbvnwToSO0B3ACirfaRx46AghPUGrZciMxGFiDac29qa2iQDQtKNo2srB%0AlQNaq3NLuE20XFCAsYCWOwmyoHIdzZBBgs1g4pbyjbbLIl6lpzUZ4wEU3BmIgoNrdfhOWct36woH%0A58CcBdeTYCKtdVLxv4EuSQgJdYU2CPckBfk0Wi2DE6DKwotApMQygHSHSOErZO+NDC1BK8riQDiY%0AmkSXBDIyPh25bWIX1rvm4HZdhyGemMu9Tc0DHH0BOA+W9Etq9FRBQ49xjM4+MK3hjLXgNwYTLaPQ%0AlGfgah5MhO9yUKre6STZkei8OPKyAm4GO1ILJjwFOCEjU6Lg4Hqtw4ZoAwtoa62llCHDaRdrHYN4%0A86jGMrCNrpIBIAAAIABJREFUtR60gwRBu/jOjPZggkBbh8YZoNkHJdoISigpwcRcm4ZIGeyIq5fK%0AALEWPDmKipezblZuingtyzc221TGbPL07+b3FIMJ0NVaZ3abjGVkDaur5mdw0wfndpJ1TR0KdBYn%0AvoUpEUAJZVw8KxYv6xhMbApdRtp1142190tmig37TClVtSOW+AA0tAdAK/jShktAY9uCkrKDm6jG%0AQzzPDm7t4FoSyoh4OtcLH5U6QgyqbkcIBSxhq7bDtSFSkmQSTKSRghWphs0WlUD0R6yHpXfrDGey%0AI6YsKgoEOyJA0KayzI1gAm2HFnQzmJAynBPLvT0VAyRtFwQ6NztCWCgQNJPz0bnQuYjz2Ma5oH9T%0AGqnsQA9D2NsTOyK0BPVu3COl0l0XO6xkcLNZAcmNUaDeYkhlmYX1zt1wEDWutthtMSEFbIObkrIV%0AkJzbk/cE4DwwrnbsyOAR7PLkHFm1cb6hdJcc7qL44hrc9M6ii6CEcRudTrIdOQQwHAUWkJGQlMNW%0Aum8QQkZ/pN3x/QBwvg9KpIrc42K96YQly5t6oJwAr6EASqT3J1Hn5gaRcwAQ1M81rmb+SHgG5SD3%0AWbIth3sa4LEWOk/7qzfltQbC3hYgo1bUFihxOECQbd8vJZIOZpkkmbBku+T71QG37PvJPsc1qXRf%0A5DIwDdyQbP2ojZtBiefnZ/zDP/wDfv/3fx+/+7u/i3/7t3/Dr/7qr/4Qp/bxGC2nUGA5mJhpSsTg%0ASSm1WZsMTEAJe1gHEzo8dMraYrszYFREF4THjhAlmtMQWAFdeHjtRmYCABQh64dXjzSnEExs1BXm%0Ag8kHdFVOUcVIc8p0yRuEpQ5TCt/C+YhMCRmpsFttoTgPB4qNse06UB6gNyjuyeHj2D6YfHQCUjDh%0AC/FpXmsEMGR6LWIHUDfAybB3tgLldL+DcWisyTWNwEQMMGUmbgkmAAg4aOcn2fvJvJWEA8GgdZ2a%0AGp0A0nbVrNvRDDCUbWY4QzBBxz2ycTDxtoMgtEoFbpoGMh7eSyeAmUdYErI5+XmsMlPYeDBNKHwz%0AoUvCbqZdi+gspLats7WO11dywHFDxR0AePxuLe7WgrnxWZYVhwsY66NpCu5LDm5yMLsjBOp2pGka%0AKKXQE1F3Ah6GXabEMbUW9kCjxrX23se9jdB+1VuQEvVrMVJ9qo5K7nNwM9iRYc+OGIDFoMT2NAoC%0APo9z0xpHMyDNtqYDBEQ7spvh7DItckvJXRGCoxlmAXcWcO3DXmQN3y3fkDbYkemzltc6M65uCCYY%0Ag/AW2o6iaQnc9N6j1QOkAwbjd1pmI9jsJOK6CiZ6DIRDb5SBWeIhZuBm6YyMVOOo8bOVvc9njV4G%0AEw9wPmTIsoO7sbdzByozpQLH98fv+pb2q0Boa6gJKwYT6dmRUu1nOJP9I69WgfIxPstDRVQUGDOc%0APO4RX1rrYWRKbPkjXddhkBKO0NVaZ3bbQ2h1vmdHpFLwIGh1KcMJaOchqtyv+RjFF+XajiiJxprx%0ArNnSE0vnuuSg7gJMGHxEDTgaCbXFko1HDEdIktTBzQDcbIGbKUlS9v1iNvni91my8ZySzq3BzcS4%0ASiLnN4AS6LpYTurW5RvDgMaazCTetCOpfCPqt5XOSLUBAAGAgZ+xUnyJcT70ABcQkeHiCyUFuW12%0A0opaZe8n+h1tPVAWjEBQAhlBnnaRkAIAGzfbzXaEhvLTUhlYYgcoJff1xJI/wl4V4proj+wAyQI0%0AazMU93b8HT2EZKuruFwJ3ASATs+vQ/UDHD3Any5g8bmuxTV3gkFPgeS4HlNRUWkcWmdASof1R3xs%0AemDGGPzzP/8z/vRP/xS/8Ru/ga9//ev4hV/4Bdzd3eF3fud38PnPf/5/1Tw/sqPhFIpyEBLa+U2N%0ApegvIPAwSt3w8IaH0uomOLcTIaZOhYBObwYT4ScF6tn7nJkIgbKpdAZIn2EIcFCLhzcHE4EKuEm7%0AFhTwHsolUGK8VqJda+NuDiaSYcpK7rODKQQTKjqKe6r56DrYU1jjqZq7NyYcTIu1mI5EjRWegNxQ%0AvsEiGuG2ggnnQxZocq281imY2DiY0v1qayJdcp6ZYJxADd9H+QZC1wflRkGsGVoe56nVNhU40a7R%0AD+FgWrGAehDvNoMJE6nAJAUTG4Eyi07wloOrYsR/WBxMTD/AIgQTObjfcLpSpqdV82wyEFprGspv%0Azkzk9nJx3tOWZwmU0GqLLpnAzbRHDuvALYGbG5mJdKBzvk+XRNdBgOZ+88uRHFxPgIOes1uYjhT3%0A5xhM7Di4xFt4hLXwJrUQTXMl0N9PhjM9c3LNuPJDj9YZaLud4fQ+6HdANLDXuPZTp0v26KxE+hrL%0AJXfRifF7Gc7AlOAJ1SxsqbTW2vvAAJrYkQwkX0MwwQWFs4B3dcaVtjbYETkPJhgfg4nmxh7sWcmd%0AE3gf2mPGC6I1ChYA9XXGVQKSSXcIWTdS6JqkB9iYAd4OJqbgZmG9hwEgBCxmOGsObrAjiXG1sCPm%0AAdYFW8U3bDYQ1lsncHNmR8JPG8/om+0Ip9CEZeBqVgYWgwCtbshwRvvncLcu30h2pNI2EQh2jBAC%0A3iSbXQeASGS32Q1/REkJeL8OJsxDoN/30R/ZaVOZOj6008x9XGvGCZQjaG7smJQYV3IogJtDj9Zq%0AqA0doJGVMoKbwMKODMGOqDin0non34/5PXAz2REKB78JbmofnqkpOzIDySeTWbJ7TAllXfD9Jhpn%0ARkdwM/Y3v4UpAS5COakpdP1Ia+1u9P3arg5u6h6azNdiOZI/ksFNJddviuy2hEXYih1pmgYqAgYz%0Af8QbUHsaWbIZ3Cxf5yBoDpSbBSsFAKweuwrdMpblpDMRV5XsyAa4ubAjlrys+yOboEQENw8bdiT7%0AI/vJVhVt7UFdZq8x8wjLXgPWghwOoHSDAS4odAR+WmuC7cEclFDWo7kR3Pyojc1I7td//dfx1a9+%0AFZ/61Kfw5S9/GX/+53+OX/mVXwG/ob/4j8ZtoxEMljAYlwQBx9fI0KMBYPRGMLF8eCVfCQIyeUVj%0AFfRmZiJeJx1MOw8v9wR6D5RAIZgwj7DsBXDpQbpu2wngFBQOzicqcPh8ZyNtMdZwtoW2o6WRxDCV%0AKbSXk32oXY5Wu7Te3vsgUMcRsm6xN/jMwZUDOiNho0Gprbf2LsQG3WFXDDCBEr5gLIUQICTQDjsr%0AZ99brru/OEA04ButinIwYXSgjU1BCZ2EpRJT4rZgIii5T+sKY4bTWjTxkGNO3yQshaGHE+8U0PIr%0AWBR4+//Ze3dtSZLkOnT7KyIyT3V3VXc1rwgVEr+An8EfoEJ8ARQIWBAhgxpl/gF/B1AgXXAa7Fed%0AjIe/KJiZh0dkeGTmrHs5s3ralZnursqT4cfD3GzvbdvOiglik8+UEvx97FD+ztGS1iRgB7jlBB1+%0ARop0xuR9bEqBqwT3KAkQpUb3zPhVVGMqZSJEzUzw84bTJID+13ChGEN3N4ZL3uUQzgEgANDKAF13%0A3DM7STFxgcX5XgOAy/4O3DThJ3L0nwTcPE+4LHuk9NGX71T33S8JTycBwswdmqZxgusFuDr0AeJY%0Aa8BSYAY36zgyjbjEGSG3iwlJVE2mvTwbd6v6AYYZziMQqMTszODmJo5IMREBjtlAoz9ZwM0Q0EW/%0AYaZKL7iAEk/4dwCkuFpYKSGfA6AAyQBgc8ClUXjLGGeJI9F+uhsLevE3WDaKexxHTpQS0wh0Awyn%0AVmcqoCBnZFnvSBVH6DSXYkKX9/HwY3CxGoET3G66Z+9jEnPi50GJpDRgDoBkLgzjE+CmFZIkXQhI%0ArlqTBokjD4BkAFClDawBAAGFJPEPlJs2hwNw8ydE+3ElAE6Mty9WAxxf+3ksBXdtTrxkBdf4HvvV%0AFcXVTIWy3+YjfQzrGTmbmNRbQOsV3PTbfOQSZ4SYoLU+zN3ljBrgvKVA9ggocWm/1jiSSClRFdyl%0A5e5nX/Y6NHI/UQb7GDhm37dvCKjnLo9bdzftpFYhRQKH6bkm9DEg5gyVz0aCriRJfh+RDlqTLssN%0A8UyVgiqOPFJu1oTUCXAfYqSW2xpIDj+Tum1mU1HJR5r7TXGkSxF6B24aSy1GwGry/Gj1e8VVDUpI%0APuJPwE3xE+M7IuXrnSpFAEa/tFt3o8owisc4A8dt6TUoAdUkSSj3W4CccZn3dc2PiPqr8jmPFFfg%0Alto+rYDbxlMi/Q5KHK6/+qu/wvv7O/75n/8Z//Iv/4IvX7783/pefzGr52JinubDBHfQCsn703YC%0AALDsLhz5/dpcTJzgxnguTQUAHQH0DQnfvBYTJiv4xksjrJtLAZd5e2aM/xHJfnouCXC6JIpdWtn7%0A7csLuCcZTjtcoHOC9/FOKZGnEUMMCOFk/GoCmQbxxZS+TMjKbRHcacQ1ToipDUr4lOGR6cLpB5Lw%0ANSZCqOECndvFhFIKfd8jpohrmDcAR2E4f41F4g60JHw0ESIGf6dKKSZer8glwX2Fee0rLOz9THsN%0AUKJ4draJmbgAMSCYb+6lwPM73ANQwpckQIqJRqFsHTR7gbSYib7vSxFQo+UkcU8rMyHv4wnrFgUt%0An9bPKcUEn2n3LMMpPaPLTKak1YVolgk2ZwT/hEGdgJvskF4Xb3IRhxNwU9hKndBOcGX/+wEW+iG4%0AafN9HNHhJ8QqjhyZIJbvXcWRPp7EkWeLidIGdgxu9jGUcaHHxQT9b2HdjvqTOWanFKGUOhx3FpER%0Ac4bOD0zTqgQ35IyjIyk+QzFFVlytn6VrHyCWXdNz3H+QFBMhNuKIVfDCcD457qxTGT6p+wR3rkCJ%0Ah+DmGmujPQA3lxu1AeI8jpgMqP6B4mq4QI7SmQpI7pq+SnDle4WF/TseKK6uTiP6GS4n6GW710oD%0AUTwunjBeBNZ4k1QqnyOrgBL+RLkp4OZ1BTfJEHB9f68zxbvg2wynAJVaO0DrxyTJE8pNiiN7hvNH%0ARP01Xe798NB4u8SR4EvBXRhOq+ChnjcnFuPt0k56r9wMYUFnGn5ildIL/QWRZzrulRLXMCGmeGoq%0ACtRKiftznXOm895L7nccR2Sv4yG4+ROS6pHfp7LXOVXgQLXkngohoI9hM6EseFJceU/FuLk813fv%0AwIorfhVK0ViBmy6ftZOCp/iQmiS6j/cqoOUdBs/EkRrcPNhvJqQ0p9hnhXKIAZc4QVXvv9zbRSXL%0AOduZKjn6BX1OWyBZYvYoXjlPtu4ajUWbste1X4rkO9GfkyTWUEsFAJpQFb8A1cSz6/wF4LzmURwJ%0A+rFSIndPKMBzhskRw1TlI2Lgyi13GK6nHldXp2FzRZIUkIZ+rnPAkhT6J/OR39o6DZ//8A//gP/2%0A3/4b/uN//I/4n//zf+K//tf/in/8x3/EPM+IrR3/fb20xOxo+fIFzqmNpwTGGzpjkMPjJEBL0OE7%0Ad38xXdKC7I/HFAHry6syM8oPkgADheUBWm6zx2V+3xTcOvyE6D6WC86eJAFXp9dE8bCYAIMSz728%0AqhovZ9y90WUXA1LwhISezmBXReEQ7actgjtTMZG5mDgyFV0igRJaLqYYjyl1TnB1BlLOp+xETuGu%0AfcOEn5CVRfoiZoD3Urp6XZxB9B59Tpvff2SjS5FL9k8ynL0Gm6bRP5f95h5OgJOAR3PB+fJO+EB7%0AXbNu8/tTDGedBBwDbiSXFJytBbj1fY/EKHddKBc2mYsJzT/rDC3PYYFFhpm3CRcApPk1uaT8OT9N%0AsBb37L3KyGE59e8AAHvlOCI+JFUcMfOILi5I4SQJEIYzoy0FruNIppaBo1XiSPL3ckn/I6L9hiep%0APC4mXA1KzAdyyazQPQtKsCP24sPBXpNhbvIeWuFw0kkNhmC4IN8mRPPhTnF1DRPSSTEhccRkPGY4%0AewI3PVJpUauXgJs5xTtvGuN/QjRfI48TKSUOJLmyBqugACQuJu4UV/UY5ycYToAULEvGfYLLqhQA%0AcM+Am1xwRffxnuGcfn0YRzwytcCUNrCDsdmlmOA9OklwU/C4hGnDTJZxoBNPOOD38QxwS8GjRz5W%0At0kx0T0bRxiU4JavmjCw8wiDjBTOPCUIDCn5yBG4ycqQGNoMpwCVOTGYfFS4zXUcUY/jCOcj6wew%0AgSv7AK0tBWegRJWPzLt8xCksWaN/EpQQpdAixtv1QI95Qo+M5E/ANgGShST5db43BJwkH2kDyaEC%0AkptjKpeF7t1hgM70+zmKI5LvHOcjPyK5T6UNRHzUmsrNnJHiQRwRTwkxA3xmtDA4jhx5XM1rHHmK%0AJKkUVzVJknPGZf6ynpHGfi85wWQFdabc5HxEPYgjXddRHGmpZEU9U0DCw4/BxWokv1Ac2bXcWauw%0ATNwi9mzrrjNIypQWww24eaO8KZ/EEWn1EyIpygS5Km4P0xdoJOTUNsyVOBKzYuVmOx9Jrod6Ctz0%0AuEy/ln8vBq6J/TseedPUcaSLoYyCYQEueUpkhe7JcfC/tfUwfH7//ff4z//5P+Of/umf8Pd///f4%0A9OkTlFL427/9W/yP//E//m98x9/06rgfcH6/bZQS2XsgePTWALFdTJQLsXeAdYhf1pFnZU0jLskj%0AnyglJFaphJP2jdVYSidV+hT3a8NMhGkNcjlRgqu/oczyib7CleGsZNfVy7tkPF1MKKXYgTnB8s8t%0AgEmV4Jocy7i1eq0MJ0oREPctBdNIhkMxNIsJL6CEsMn89+4WAzc6ETPhDxgFYAUlhjhvCm7tf0S0%0AH4lleJAEAHQx5bigVzg0FV04aronGU6nFY+XO08CzkzTaK85wc0XMgSM64VwmX4t0vwW4LbkBAOF%0A1D2QXfdD2ZuziynHgC4usPVe82UZuJhQlwdn22ogLjTzfWcGaCxKn7h7spgopmnjfNcGhnlEr4Ac%0AzhJc+l/zxnstJq57KXBakE9AiQLmJGKmzxRXYBXQI3DTZY/LuAJAKk3QaUTM+2Li8GNwsQ1mojao%0Ag8aBb9vhclwoeh8pZu8Mc7uckeOCi1WH739hky3YC2JEsh/vlBJDnIGTYkLiiJJRpst0Z5qWY6SC%0AYrhAJ0rSfAO8EVDiqA0suY8lUS4TXg72WymFwSg6I+neU4ImJiXonGCebd/Q2Dq5F6XEVLVvPAI3%0AQXudM6L6CjpuDQEv03PFhBbQHjieLHMHbp7sdVhorPBRq4yQCwIStsygLYGb93FEJiYJw/mkUoIV%0AFWGeyNfmDtxUQHiw13I/AoiTgJtrHHHTO1xagJNiIkCUGuB8pAEAAUhugMbjfMTlsCkmRN2W2L/j%0AGeNtl6p85CiOKA33rDnxVUCJcDyiXIDkR/4dogKaZkT3zSYfyRxHTkGJRGdbpbZSYhOzk8KCdBhH%0AtNYETKRIud8mH5FWmVUpARyrgC57Npm/Uz3pxEf2EzuIsUfLIcMnnLeBpfbZlgK9gJuiuJL7a5lx%0ACfNDcHPJTEid5n4EJEtq6xuPOAwDcvSUc1a/N+N/JAPX9wQYc+onBtB+57AQoLYDN0016eRZP7Gi%0AuNqZOGZuM9EAdDzL/SoACFgnP1Vnm2L2IyCZ44gH5+ztdtJg+H08IaQAjiPjakpdDFxZJbvGkTYh%0AZVNFkkj7xoYk0eifjCO/tfX09A0A+Ou//mv8zd/8Df77f//v+C//5b/gX//1X///+l5/MauMl7uN%0AnOCugRIAeuegosfbo/YN6b0/MgScRlxyAE6KCXkRVVrlafuVJTHoib1f8vnLa/MWwdXxCxRiMQN8%0A1Fe4LSZCKXBqptFn/TQoAaAaUylsH/+HaSSFAIAPJkAfFhNrEqDKxfTpsJjQORyqJAAyb6Jios26%0A5ZSKUgJPFBOI4bAXnCTulARY6RNu7jclnMcJLsklAaC7PieX7AxNkHiYBJyg5WJQBwAxsJN0zbqN%0Av6ws+EkSAADRnfQV8l5LofUowf2Qxo0jfGmVkX/1yHzRUX9yr7d7Hf1OLvmkUqLnpGOZp0MT105r%0AqHjOTGgNKB5Bld4DsrJ34OY1zkBqG13KXueY21LgSi5pssL8MI5QMSEFd2GTSzHxhOxakoCqUN4Y%0AXUKje/I2VK4jJ/d4P14O80SJXc54M8ffZ89wEnv/abvXrLjCCZBMSom0Ask535umVa0yKgnD2T7b%0AKvp7htNzHBH/jpNiAgDeLLeuVWe7TDphhtOlAP1sS4EGlqzvQYm9p8QpuFkprhKdcSmUc4y4zF+e%0AiiM607kFsJGUlzWNBFpwYXvK3qeAS1zu9jorhzyyu//lAqXO2XslcWSjuOK9ZnPi1l20X6KoWMbx%0A8Gx3WkM9aJWxdgVuinx8F0c+cKBs5yMcs0NG08RVSAr2AXqYjySPy3SgbmMWVvUP2sDsjuEssmv6%0A79bxxKSDUZlHS9qXvD9oAxMAiMHNoyXgiWW/lDyPSPt8ZCaSRMU2KLGkjFCDm2cq2Z7Y+5DbcaTr%0A+rvcD+B8xFEcETYZOD7bVitc9f1er/4dFP+6J/3EACKvlnwPboo5MSDtG8d+YmX6Rj8AMSLqr6By%0AgJLWJFalPGoDm3MiAYGMe2yRJMMF6pk4EhZc8tYHjAxcvwZGViQXP7HzfKTbtUqRKgWYJ/EBetKc%0AmPOWMM9QdTvpPEOBjLnPgeTKTwxA4DhSq4CG8ZeHey35SAi5TbbOI9B1iOz4+pQC/FaBEhJHGDjB%0A5XpKklydgcuBPF5yQh7XukYbQGuFRelDleVfwnoJlJDVdR3+03/6T/i7v/u7/6+/z1/c6rk/eb6N%0AcHUxwUVq1zmYdJ5wAZx0Xa44MgTM04gBATq3i4kil4wnRpccPHN/gUo0ruloWWuhNLVeXCsEt/S5%0AJS4OH/QVXjey6/veK2sVzQx/4RQ7rGZHwK4/mSd4vOnj51oBoLXFJbmPW0PAecI1znDZw3UnDGdO%0AQMI6EWJfvImkdxgKKHFWTOhEIwT37RvFDPBBEgAAbyZBIaMzejsSlGXXc4hQOcE+aXZEfYX2tJh4%0ASnYtrJtIgfls55xxHX95yHBK0Rv0mWkagxJ8th4luG9pJ3EPPyGZD8DI7Gs/wD6S8CUPRzMSkdlB%0AW6SpM4MSz8olHRcdy7RswU1+3t5o6OhPRoLy+FXnKBuYJ0T7zYbhzPOIaxYZ5wMAqDCcbU8JAYke%0AgxKeZpLzOyGxTeSSZYrPiWmaO+nhNI7Glz2bBJDiKmIJCcZx/IrV2eY48sEcJ8xbhrOSAoefS2tS%0AnkZcwwyTT4oJBjdFlSI/f7OqVhmw4uqsmDCZYnZRuLCBa7Qfq2KCn6PxOR80z7uvEtwUAWSO2TGR%0AR9CTq9NbcHPbCy7tG2eFckMKLMUbF24SR1qKqyknKCik7kR2zcCN3MvzA9btLU9bdZt4pUwTYB2U%0AtQ9bCnRcSFF5ACSL7No9Oca5lzgyzps4kmME/AJnDWz27RHlO4YzjwuSvm5bCuYRb3xfttVtXEz4%0AXAruuyXvsX42jgRc3isD8MJw8n02XB70gpuVmU2hACUbbxpl4cyT5sSDGG/fg5uZY7bKGVfbADef%0AaSedKB9Rybf3OkgcAcS/KYuWXBbHbDU8Bjdd18GW9g3+ezyeXOKITDoB2vv9piSOqKpVhv4bxZH8%0AtJ8YAHR7cLN4XE3oHig3935i9O94bK/sN/t32OyhjTk0Fc05Y85pBYDQaielWCtH2p+cbZUCLjtz%0A8mLgyiDpo72+WA2dPAaj78FNq7CIUuJZUKKTdtJxS5Lwd7TGPtlyx0aXY0aG3tQ1ep5wTZIntdVt%0AwApKNONIfynv32OyNWC4/VyRJOwDNHH+8IxSInsYxzGZaz2/ZDin6Iwo87TJ+W9t/WU+9Z/RKn2F%0A40RmgvLycp+RdQMnAe2ESylAaUAMKqP9uJNdj7ioBzKnxJ4F6QRRlASzG6CgMOeMeAAmKB6JZrPf%0ASIELouj5chyuVYJ7/+O2rvkHnhKOGM5n5ZLAQV9hzd6z5OyqjhPmIruu2zfsJwBrYMrTmuCWoLNb%0A0guuEk6KidVZHBHNXnCARhSaJMwE/720QMf3LcN5stcAcOEkYKgS3JRo0kkZv5oi9BPjVwEZL2dh%0AzM40bR6hkaG1eQktjwtLgeVsLzMunAQA7bM98eURYUlS1CqUq4vpUYJ7zTvZNbfKYJrImM11MAYI%0AJ0mAywFGEhdu1yiqFGnfaDzTfnVcdCzzdrycGJQ5655rlQEKM3nHuk0jPTeeSAI8M5wn0zekmJga%0Ae+2cA5QiuWRl4lqKCQaplBQTdTtWtTaGuTGWxGSjuFIW7gVmossB/gDczPOInjfyohugRNUGJiOB%0Ak/0IlcNqCMiu+Tb58ziSuZhogZuVUgKJGLdWHLFdVzGcDCTHX0nd5thUtFJcNZkgASWsOd7r8GIx%0AwePl9qOF8zwWcMM2gHthOK1FpbjiyRalmFj3WmkN05gNL3FEZL7HMncyJ17BzXPW7ZqXrew6/Eie%0AS9IGAjxsKTA5kFy6+pwofffzawynuOv7ad4WE7MUE44MrFuKq8itMgLczEctjlMBN5tqwjuGs9FS%0A4FaGczppbwQYuPLvyCxtKAau3GIiZtBnAJDLAcZYmmOzO9saAV7bp4sJaw1sCvAhwrp9Oyn5iQHA%0AVR3/8stI0KoNLLqPMPHX1RCQ2XuT/Ilyk/KRvIkjZ+CmKDeP44hxaxyRglv2OrmtOTFw4rtUxZGj%0A3G9JQNe4O44WtYEdeVyND9vA7oBkADGyqbXEER7jfJb7hZSx5AyVFZJ7YLzdD8iR7tTl5GwrABf4%0AuziS7Ccil/oLtFbQ+rx9wySPbpcfSRwRk/OnzYkljowTjNvuNUDEpT0DkqMAyawmmWYk+00zH3kW%0A3GzWNcOlKJ7mRsyWn3FNCzRyRZL8ROPJWd22TgM7AyUCNI+NllqvtAf5BYt26H8HJX5ff4rVsdkX%0ATd/giynlteWhH2CQMDR+U9Ivq9TWgGdjCDiNGDgJPJcC55XhnKf7BL/0XvEoqxOfA+06KiY2oAQF%0A78QmeuqB+aIzGh2kmDgwqLMgueQrxQQyfK76CmsJHxeIrWIi7GXXwSOqrzbPViR82UM/ACVyRNW+%0A0UoPVHpUAAAgAElEQVQC6GLyJ3JJSgIChhzu9poS3PHhXtfP3Tl33C8bE7r8AsNpDaI2JXiXYkIK%0AnoeFcl77ZQFg8kjmbU1w5xFDXIgFV6o5qniqL6ZGa5IwCvId5wcJ7iVvkwAt0lQ2FSRg7pHZkYeR%0Ai6lKcEl2zUn7kwxnV42pNA7rpBM2KDPOnScBwiYDaxxxn+7MFy/8PjaTgJSRkMn9/8ybRmsE0O9r%0AaiiulFLQtiPZdd0GFn4kA1exBGAVUM4bD9SyRHatjKVkYq+UsIDXBt2TDCdQtYEVf4UqwWXp6gUt%0AcLNOcIey1/RsaxxZE9xzT4kc64kQx3FEDVeKI41ecAC81+RNI+dRksBkDxRXrQSXQd3uoJgwjsed%0AvVBMdEZh0ebey2IaYXKGOgE395NOACDNQIbZKiXiTJJa2x32qAvDCVSKq7MEN2RE5NNiAgAGbE38%0AiOEUIJnb1c7iiCU1obHdhuEuRpcydvhJ/44V3Jx5IkT1XAA0x5EjzyWAgWSjoLRez/bOEBDTWOJI%0AE0hmWX4BNx/sNQDM6fjepmJcMUmygslk4PoVwKOuH7bcWVK3aa5q5R4LnoihtEzIShez0GeWy3vl%0AJv+HeULP7U2XBihRn+0V3KQ4YmQk/DyhR4DNAbaRj8g0sCy5H3C/33JnFpLkLB/p2U/snpAK6it6%0AyMpTotlOyu0bG1CinnSSn/cTA0hx5VXL44pVUojHk072QDJWD4ESR+rcz57nfgAQ7HEcyTkXUDIF%0A8rc6U8kCFHNXdRsbuFYqWfruJ3HEkJdaX+V+QKW4YnPi7tnJa0VxNW09rvgcaSYtTyedGJA5pdIc%0ARz7ej81+GEeYkAqZ2mWOWnf3ceQBIXXBUn4+sDNwBYDLFdaoNiHFuZ9yPeC6zdm2TgG3dyzaPd26%0A+1tbv4MSf+LVvwkosVSFMoqkJzNS2LUSXOmXBUr7RnSftoaA04het0dUAlRwBpVWZkICY704UYo8%0AL9EjYwmNgsK6VXYtCY3/CUlfkHmKw2YiRDPBjYC2MH1fJbj034zJL8klAR5TmdR9MTFP6BndHZpK%0AiYqZkJ5Z7muvC+VLnGBTOLmY0j0o0WA41XBB5ovsrJgwSDRC6K6YWBPcR8VEz2dscK4CgOi/Wfe6%0AXNLJeMCRJ0LsElxlqTe/xXCmXS94nkj+WaTA0wiTE/rsoRrFBFAxnGd9hdMIxUqJjPwQlOhVVUzk%0ABFNJ3EsScNJSIEZeBbia1v2mSScsS39SKeH4PPqilOD/wOMGlaVEcWgAeEUuCRBDw0Zeuh7DNY30%0A3DiJI9yffAoAzTuJe0NxRd+bgatKCmzCTzR5Y1pVADI59SjBHayC4zNCP3Anu04LFm2fHr8K0PhQ%0AGi8n7L0821pMNOPIpg2MAOBgvqFn8yt7T4Cbb3ovLOkojjSKiWEocaRVKBOQvFNKiIFrbVBXDHMb%0A74icEdete10DyQlw6gWG0xp4bWE5PtWya/pQAsCPwOni31FN8cG8EOu2V0rUZ2T/OXll0GIEZLzo%0A3WI1SfD0HvgG4LYFJTjWpxk63ZDcak4MkGdASykxGMDmSAmu/HyA3etRxq8+PcaZv9cy+51Sgs8D%0AA+Bnys0CbrJSKu0NAblQBtrgpsTfAm4e7vVU9hoAxgbDqZQCrMOQPSkc6mJCjKD5+0ov+Kniym5l%0A15ELt8C94a4Bjh8tl6kN7Mh3aeCipH+Yj1RtYO4jgB24qTIpExvg5hITfE4MbjZUQJVSIj0AN5V1%0Aaxwp+QiTJNJy94Txdi9EmnOlnXSjuErq6THOAOB2Hlex2mvbdYAyT+R+K7iZ54Skh9ULaJ5IJZtC%0AM474mIuJdjQNlWzw9MJzoRxUW5Wy5iOxnEcdfqXx5NXIbPruJ3vNz6078icTNdHqJ8Zx5Flws6/A%0AzYP2DfJlOo8jVoyih3UEa/EBYs+1AefKzTGuRpdtkmQLSoyNmN11HTLWPLmua0ruBzxUXF2dIS8M%0A4zYmvgJKxPd3BG2fnpj0W1u/gxJ/4rUynMtGCpxZ0iOmWk1QokoC1HABxhuxWqgQ3PFWQIkzCV9E%0AVbgBx6xbJXPyaMvKYBgJDXMxyKyNjgDsEtzjj+kQkMvLO5ZnBgCTlpfkkgDQKWCGvi8mphEdB7b2%0AXvOjVRK+5M12DNc04hIXSl7McTFRGM4E5K7RV1j2iIq3M2ZC8c/pTW4XE0PVw3my1wD7GOz32v4R%0ADCcnVcs0UpDeJbjZssLjUC4J/rnYFFzUey/MBPcTZk9npLHGtGXdzkaCBk/vwaNiokdcE/X4BSqH%0ADQAEoLQUHK2LVdTDXoqJNemi9g1WCF2ebN9gWeWyN02ThLsboMDJy8EqrTLARikB1IDbtCaKJ6Zp%0AUeUNAHSouKok7h4ZoRFHsunQZQ9bjak1vpKm8vdd/VLuP0MphR6Rzkhl4ho8/Y7SdENS5iWGs0Mi%0AxdWRXwonZF0DwFtBVRTTtMRjCTcqIE3FBEw7wfVISGIGyD9/s+piIpwb5sI4UuWp7V4DQExXKio3%0Aiqvjj5Gkre9qxRX9N2tZdt3wWjhanTXw2kHNI7TeSYG1BozDoML5pJNqIkQuKiCJIze4FOBO4kjx%0A74A4ud+z9zXDGQK9B48Yzk7FlT2Uwu2umGibL5aCdedzEdhwUiYmPctwlnxk1wZWnlXAzab5Yl7b%0AwKo4orKHSu/ls56KI8iVa/5jhrNVTAAAjFuLCYnb+3xkuJY4ciS6kPYN7MFNT7Hz1fGrACuuEtbW%0ApJokKXfNObhp2OhS7kdg65fSy2jBk3xkQabPa+R+cmcmNwCZZPHN3M9WnhLSchfYwHWp+u6fJEn6%0AmpCq1G2v+on13E6q1a6dVFol6jOyW3d7zX+vNjrPExlBn+V+cxVHYtLHYyqr3C+E/JRSolOpAu2l%0AVWb176Dv3jaVL4ah3fpsOZNy2joU8vHZlgJpF1vmZTtZZhNHTiad7EgSTDck+wk6/ALkUNS3Ekda%0Adc1Ue0qcKq6u5WydKTezrs7IuIKb0X2if+4v3ALYPtcD535J6ppxPdvWAcuN4mT/pDnxb239Dkr8%0AiZe85Mvs4Wq0XIpCDhLiHr9fm17wgiiKFHi9mAqifCIriyojepyDElXf/VmCm7n3tE9+g5ZH+2kt%0ACp8wX+zAL2+VmIRAs9CNn14HJXQ+Hi83jei7HhlotijcueYDWOferxK+zigYJORGMbGkXIyLolsL%0A7s26KybanhLyc5zNZW9pJJRGykNB3bVWUCd9hWIq2lVeABtT0RcZTukrbE2WyaZDh8akk3qvizR9%0AQpKWgry+Ix0Ckj5OAmLKpde4jJdrGl3SSNCk20mAMHuOZdc55wIARfdxHQmIc6WESxEKQN5NBJER%0AXPOLxYQYUC0+bEYLl3PEP0e8FfZro5SofA6Amr0fKfnBSTEREpLiYrAfyCEs7H4mJ4FSqPqcMJ/E%0AkQISShwJP+2KiceKqy57ek+61cm/tMrcZNLJi0qJhmlaPTrsaG3jCCnh8pKR9KV402Ai42PZg6Ml%0AUuAUyXwYwMagtv7n3A3McLY9JeTnWGs2e53MG8BMWT19o5XgynMPw0EccQoe6iXZtRNwcxy3Z5v7%0ApZNxj2N2rZQQKbCc63kiR3hJFA9W8e9ABdzfmRPPFJd4tPAzoISrASDxOLD3xUTrXFspJtzKcOec%0AC+u28MSkp71pLlUcsffFRHYDNHITcCNwc40jmSdUARRHckrAMlH8xBlJkpBqcLPh30F7Td/xFtOh%0AwgEAknbo8qr4ovHkP3OrDE++Gs7HVFpN/jblXq/yEesUFi4uXpFdd0jwlcfVhr1noNE2TGFjALRh%0AJUg/AMuCqN82hoB5GosqtJX7zRJHAta79k5xxe8xn7MzlWw2DhZx0066jgNlQ/D+cTtplz0yFFyd%0Ajwi46RQWGDSI9sPlrMGiHUwYAbUFgDCcx5EaVK1zv1Sx95hG9NxO2oojBADVhfIB4FbdawJuttqk%0ABbDujoBkK5NOpA2svdeSF+QK3NwAydyL8Kx/m7SB+b3HVYkjD8DNHUkiQLJCJmCCP8flgKRM0wdo%0ATqR8faiSrcDN98b9CADJuBK7MN2g4gidyH9rDyS3QHulSLkZlQUu10La+gA4qzB/oX/unxzj/Ftb%0Av4MSf+LVc+vBwjPvAZDZpUgDGZQwTVBiV0xwwgVwEsBz6g2j5a3izceV4VwnQhyg5cOlBLYzn4Oo%0A6eUlueQE5FzkkqgYzkdjKl0OiNqR/LhKcK1ViNOIoG1JWp9ZTh+bpmGeoC8XRGXbhVvVvqGqBHdj%0ACDhPMB3PaDbH32sJqYw8E3+OO2Zi3l5MZwCQXIDG6G0xsUsCAMCe9BWK+zz6KzBxclubimaFrjEq%0A82h1/Wp2dMe69QOidg/32lrc9RWWMVx8HqyckYMl/bIAJ3xHDGfwdAsy4JZOigljDBIUrEpkYLAs%0AqzT1UCnR+Bx+7mQlCdgWykV2/aRcUsBNHxKsVUgy0UYYru48wS0mSwDuTFwrIy/LoESrP3lJeVtM%0AAAdne2WTgXPTtKhdKXLzNALJQ8cvK5vM3/dRSwHFEVsAl/qZl5sUE88nAZ3K8FndedOQ4uoBACTG%0AeAalDQzTbcfej9AMkrRiNsmuM3LGaprWSHAF/DyL2fJzjFNVMfHjVpr6hOzaJnrjuupd20woyM+P%0AXwWAnuOpv+3GVE43uo+eiCO1k3uRAkdi3XKd4J7cjx5b1q2pbhskjqAdR9iXwFZKCVObATJISn+2%0AvdeGpwakiuFMibARMhUV8+InJ0IwCOoXD+PujS4TF6Vn+YjdMJw0oao8HwM3ViVE6KYP0BIzksY6%0AErSaUFTWgXKzVbzVcQTzWAxck5iKGgNYV7V1NvYne0TT0cW0V7fJ+NUnJyYB0gaGjfkiSdMnYCD1%0A1NNAMgDMHsl+vYkj8vtI+nivPbP38ZFKFkDUFSjxKI706x4VA1fOa9UzcYRjtq5VsrWnBDT6F/zE%0AnDVYjAMmbictHleSj5zkfhuSZFW3RvuJwM2cIQbeNvuTmF2Bm2K+eNe6yy0Ow4DgabjS0rjXssQR%0AnTcKIIDBzbpQPjHMLXdsJ2NKp0qVQibnXTpWox1+XuVxZd19y12yPTRyk+QqfmJA2aONCojzJYfY%0AzP0AOttJ13s9lqkZZc1S19A/TiegRNQWVgDZeay82z6VeATQXud8PFUw5wybA4J27HOxbd+QyWvP%0AmhP/1tbvoMSfeMlM66kCJYLP5MiqFDwnk6qRBGyKCTGohFkNAUUaqs5BiSURw1l6wYH7i2meyAyw%0AKiZarFtUDoaTU0wjVHqHyv6e4XxwMZnkEZTdoJz0zJSkAi/KJY3GokyZCLFhgoYLAn/vw2cqc8Er%0A9p6VEnUPp2aQJKrHhXLIlhKiRhKQHI2FOpPwSVDWZh3BtyYB614DDxJcfu5w+cAF97wxulzyawzn%0A2le47BhO3mvt2ixQbeKluKCYty0FUhTY7CnAH6xlz0wcJQH7YkKjrQAC4JXbXUz3zuIAJU6tJEDL%0AXjtJcG406SRui4n+Sfa+q8FNSaz9mqgEe+Gfuxz+/VpxpWTcrf26sG45eCAEaFAx4RtXh+di4jSO%0AiFLC13HkeL+Dsuv7OE8rm1yf7b6vpMDH+2OyR1BuA0qJKqWYir4SRzSwQG/3GgDmEWH4gKBMO44w%0AC6SU2owEptYk7pmdJxguJGOjmNiapq0F92YJAGOkmGj3gkscMdYUANjUIypBPedKKegTearJAUFZ%0AhOGt8qaplRL6JYazKK6mmb1pJGazp4ByK6C6f6a6DaxfAcBUsfcruMl3zcHa7PWDYgI9tSZljSbY%0A5kHgplEZWBbkFKH9T3x3fyD1xhNKCTlj0a2//3qvhc22TzKcZSQox5HA/grF1JHN+fSDsw2gGMut%0AE6rWvTaICNo1lQ0+ZmS9BzePPK4uu3zkJI7IGZnGbasMxyOl1EPFleWzvclHRJUySfvG86BEATdr%0A80WWpseBR06e7HXBdIZVKVMKZf5nLZ99ckdG0JSaorja7/U8AsbSBCucm5wHjlfKrZMcjP9pZZOB%0AjdHl2dn2ym78W4phrklYtHlt8pp4XE0CbsqzTSX3a8eRlZASdRu1y3yEzjNUGkk5CawF58Ha5H6s%0AlLgHN9fJa5SPZCyNlgLJMbXOVe73E6L5AGjHMbJm74/3WkfKC2J1Z28mncQMlxuX68EqUwWXsN1r%0AAZf4vtLx/myvfmL8L/hd24CbAuQiwDfybIDOdlbYxpFl3v4hiSM+I6u2nxhAuZ+pSJIaAMrjbZNn%0AA8ckifceCpnO9uUKjLetuk0UV0+27v7W1u+gxJ94FaUEz6oG+AXiPqdFlaz38O/fJQEAZF41IYqM%0AuqqMBIU5HwfxbRIgn9No3yjFRGomAYsip/vAZnerpIyLCcVjEx/0FdLFtGvfkNnJgii+opSwikzT%0A4jqCUZ4tdFfqOTwIlPJny/jVYZW5RfsRhg0B8zwBMg6pESzrBJdM044S3G0SmPRJEsBnRFWgBDGc%0AaxJQJHwnfYU6UlI+d2/8HcaN0aXP6jW5pIASd8UEF6WcKKaDC3cdd7Zn76uWAjF2SgEebRZIrtLm%0ARIhKuRN8BjSaScAUEoKyUNITP43Q/kcycNXU+1oXE61ecMVnrDhwz9OqDnFYZddPMkFGATon+FiZ%0ApoVVLhlYKaEaZ/tu+sY8AUqvY7iEhVH0/KM/3p+liiMtxdXKTNRKiUZxwkmAgJubaRDzBHQ9lDYP%0ApcA6BUoChjUJJFUK4IV1eaGYcIaKa1PvNQM3Y/8Gr1wzjuxNRcHPluxHej5uTVJsvNmKIxv2vjUR%0AQp5Vs5z2BEj2nEgrcbvPqXIW34GbJ4orHRcE5TB2Vyq4Y9yCm+q1YsK5erycgmxr5nN0GrPFVNQo%0AKOvKSOCNCoiLCTojrb1Od8VEa69FCpxPFFdTzAjKFrIA07QCyawKW5US7b0WssK7g2KCZdc2H08U%0AOFoSb2hMZeUdIufInseRUDGciovJbC5IuqdiQu6nnOCVbbZtURwRAKhhvjhXsmuVkdAGkxfloEsx%0AsQM3dy139Mz3nxNjhM5xzUf2iiue4uGenJgE0JjKZeNxlUtROndXBJjzvTbV/QjQ2d61kyoe4d0C%0A3CT3A1CNuz0428M+9zuOI0Heoa5jddsCnd434GbtcdW6I3Xy8HBUKNeKKwWYMMNrB/dK6660gd2m%0Ae/PF4Tz32/iJVblfclv2fmHvplY+cudNMxz4HNQkSQE3G/cjDMUuRQRETok9lz4ih0A/5In2jZKP%0AuLfyHWpVypJeMznvGeBfQYlqrwF4bjsJ/p4kKYRUbZg7jYj2G2SoTV1D72M7/19iRjaVN031HQBU%0AqiSOIxoIKSO1wFJY6LSCm3d1TXU/1s9Sr5nVy3O2JR9NkdVtTmFmkqR/snX3t7Z+ByX+xMtoBZPT%0AvQPzdAMuF8yZx0+FFsN5IOGbRkT3HYz/9+oFzPDKYWoEpZIEVIjikTyVkgD6x7NiQsCU+fqBX95/%0Ap+/rvisv74aZOAmWM/jlreWSTpVi4hW5ZMd9hWqeYCzFbJHvUzFhgWYxQehtcQSGmKZ9BwC837dS%0AAC7qmOWuHZhL0tUsJphJV6qZBMx8ASqriWFLM0z8lfd6Rd2B84sJcYFXFmMrwVUG3SvMhPgcsIlr%0AKMUEXQLyvSVIb75KbSwFlD1a9/oHVgVRYj43kwB+VlOx9w3/DtUP5WJqFRM3nxC0gxLDz3mC9T+U%0A77W5mCz4srn/rOTpmRdb7zX9X8tySWAFLR8t6lOMWGLa+hzws3r+OedxhP+hUhNQHPmhOp/0/C1Q%0AwsdEF7u0yvCzbda0TjoBzhnOBRYqJwSlGdy8jyPAyhgeJQExRugUMMOx4mY1qKNigpUSr8QRzYqr%0A2jSNP/fmLlQAPAsAAay4+g4qe5qaNI8AJ9GtpEsYTgCImeTnd2wyAzcyMelMcSWJdO4cMazhF6gc%0AENx3a0HYVwluK0eNxHDeegE3p5LUawR49eL41aK42reBkVJihoVK/vA927jmA6sUuKP31fofgHmE%0A1wYK+TSOFCA54HgiRDXFIfiMbNrFxOgTF29rHDH+39c4UhfKJ9M3wO9zeb+nqQKSiZl9ieHk+/iO%0AJOHf/8KgRDwoJlIi8+ZtOymz/hJHBCRHJODqURypfQ7OFFd8L7XuyAV2Le7nEcb/gAyFaL9l+f66%0A18B5MbHAbMFNT8pNASWeHb8KAL3KrLjaEVLgOKKfiyM1ABzdd9R3n3hsNb9rZyRJ4texKK6O2Pu+%0AUsnmk9yP36GF71rrf6Dv231X+YmJMuVBHNEWU/+29UqxgJonLNrS2OEnV1FcjTuPq3mEkjhyAiQD%0AfLatK+rWTe43j5TvYs1/7/Ym7JQSZ4orViXnkzawMXAckbRsqeJIRbYA3Lp7stcA4LtVBbIqJcDm%0AxM+rZGUing8BxinkxHvIk7cWPouHuV/dcodqaoayTJKsdY3KEQts0yh7ieQ/12wn3RNSfJxaZ3tz%0ARriuSapHNh92uV+7rpFnnrAqrmSvnVVYRhkH/7tS4vf1J1odT7GQlmbvM/JI6O0YgQQNf5AEAI0E%0Ad7ohus/EAo00FjQjP2Q4JQnIzfaNPVreZt1KwckSTrv8gZIA992uz42f4yBYppSA6DFncyeXNFZh%0A5pfXdS/0gluDRRNbVhJc/tyxu5LsrqlKOSomRkT3PQDA+j8A04iZJyq0E9yEpbgCgyR8R4Wy68ih%0AGUA+MV+UCzBpYtjMIknA52OGs3Ex5UAS96nyOSh9hToRw/lKD2c9Xm5vdPkIlKiZCYD3aAJ0h2i/%0AKXsdlIbKGTOOkxPZM2Uqo8tTZgKAOUkCPDF8WRL9iRLc2H2mf94UE220fFnofZ4rT5FaLjnHBJ3T%0A0wwnADgkcnJ31YXIzzZz0ZJOFVfV2Q4eOQSE7jOdJ5YUghnOsWFyVseRpuy6TDqh3wv9vYYyJXOC%0Ay3HE+D8gqR7JfFUSZWDd6yPWrew1zIbhjgxuztIL/grDaTWbpk1kHlvHEUdSYDQBIJQRpnWiFDqK%0AI2b5AzNDnLjldhzJ9XMfFsocs/l9SieAm7yPwbpyrgEgus9VMUFJ65k3jcSRPbipDaCXiWawv8Bw%0AiomrjM0+iiMK6++5Xivrxv+Cf//JfI2kurLX84UAlDm340gGiRhK+8bR/QgU1k3p9rle4wj/9/EG%0As/xAe+1XjxsAW8PJ3Up8xubKMHn141FYIuBemJgkCpYlpMNCeWHFzTGQTP+77vUqu4/ue9hlBTdz%0Aio/zEQaSjxRX+0knaxxpKFNqcHOaYJcfSG2l3TYfeaKYmCEtBav5onVqHeP8QjFRFFe1aoCfc7L9%0AwziymZgEcKH8PRRyAZMzF4jts52gRCkBy0qdvWHuWPYaoNyvpXIp93rXb/KR4D7fFcpnKiBIHOl4%0A8s8yl6kymEYs2r00xrnbKDf3SokL3TXxEbgpxqIEJoQCSnAc6a+bPdivJd170+zjiLTOJEfjV2Ha%0Aud8YOI4IYDD+AhN+ortEPrdu32j5gIQFCQoj5yN5T5IkFJPrZ5aQV9QGtleAD1j4Tpv2uQFWAMjW%0AZ7sYrX4P4/+wGmbGgKCP40jKPNXrJI5scj+O2cAxKBETgdY5+qJms8sfKPdTCphuUJfr5rsfedNI%0AHBmzoft0vJGPIDiOMLj57KST39r6y3zqP7PVq4Q5KZ7LCywzKyWGC24+IWp7+PICu17wy9p2EbrP%0AUMiwyx8AACkzw9ksJhKhhLnqTz0q3uTlVTiVS06JL6b+Sv3Rfk0CxDATOE8CJMkcsyUjr43sWsEX%0AhvP5JKBzFl5b5Om2Xky7YiI9o0qp5ZJckJqF2PuFTQCnZjFBpqLAgwS3SgLO2PspKkRoRGOYcaPf%0AeXDfb1B34DwJyGFBUBY3vbqLy+9a+5EmnbzCcHJPnF/8luFk1/xRCs7DYmKLltd7FN3nda/59zCe%0AFG4AmQqWJCCsc7jp+1S94JzgtnrBheEspmvzrzDhZwT3Pf27Za7Y5GcSXMdjwVYAiIqJvI7penJ1%0AiFhiPmQ4R008hz/Y6xTJLHHTKgMwe/89dJ6hJ1IopJxOGc4lZgaA8sZYcLM4MZFCVf7e0Zo4kV7B%0AzR9KEpBfLCbGZO4VV1aVPXEv9HB2VsNrSwVOiSO815Zak1oAUKjBzTI1Y0R0HEdYBTRzxdE62z5m%0AQIqJkuDu++63Ewqg26ai8nNmQ4Wa3B2xa8SRlu9KWChRtKvsXsyJMf8RE5O4mPBFcVUznBdMic/I%0AE6wbTYQYAaUQu89lrxfu338pjuwnnUwy6YRAIHUCboriSkAJPf87dF52e72e7ZSAfMAG+oWKiUlJ%0AzJ626rbUHk17tJRS6FKgOFIrN2dSJUx4nuEUpUTOGaFjkmT6QnuUqA3idhZHzhjO4Cn56ckMUD9g%0AOKfMbbJGALc/IAiQzIqL+rsfne3CcO5IkljiCE9MegHc7AzFEcNeP5s4ont4Zdv5SDhoA5unKh/5%0AA4FUWiMog7FxDEjiXrXqtFRAvNfAuTlxAZJdX/IRIqQqkoSL97PRiYnzkdFVeS3vdZpuCNoWE9xn%0AVt1OatzWTyx2AwMJ+RzcLGebwQTdIdqPsMsPyNNE4DnOY3YEaPqHb7STljyHf6e6rZKVfCQxKGFv%0A/y//3QqUqAjAVqtM8tRyN4nCY9p502SF7nl+pJBXBG7Sv4uSa/cXjDiL2eDve5D7CUkyU+tujtTe%0AfZSPSCzQ0kZ7FEc2oAQgjz8f7HdRt6WIyN/J+B/KvX3cvtGOI7dkyFMieCzvDGh2K7jZvUAA/pbW%0A76DEn8Hq2IEZyBiuGuMtkdHlcMXNJyTTHb68wI6977doOYDCdoVEvVetJMDHlW04mgix6b3yuSD0%0AzaSLk4CZkWDjfyhM4Pbl5ec4eXm9spjZNC2nVIwul+mP6OHsLLLSCOO0sm6cXE5ugFf2UJoK7Pw7%0Aur6gpVn3iObrFS3naRi3dMLei1xSguUJAATgvFAOCVE7zETZwkz/q6hS8r594yQJCMtCAV5GnsSU%0A1FEAACAASURBVLHPgbUKap5ZLvl8oOz5NpIxlSmuEyHUcCn7c4iW1wZ1wCZRCt33zALdMDHDOWWL%0AeJS0VyMBCwDEz1ZW1ecaQoY+AYBG9pSILOFbpanfo0w6eUIFNM8zMoAx6cLe1sWETxkOzzMTAMkr%0AfcI9M2EtpqQQlTtlJjbGUgAltJLgMtAV4znD6WOCNuSTKhMfatO0Fbi5FMUT/b1WHBFQ4o0T3B9K%0AbJMEp/7uZ7Lrca+4kmJillG4r4AS1AaGeVz9UtjjZLQDvHaIvhGz61aZKlFK9mtk5QgMmEbMxiIq%0Ag6lxDOo4Evls71vu8k7dBqPaAFBSSNAEhnDMTqpjVcpRgnv8vaLnOFJJwQVIJobTvsZwXirF1c6b%0AJg8X3J5g3VrgprD3cykm2i13AKDrOMIFd1n8+0/dBcgSs8/jSGBw0yz/CwADyQd7Tc9y/znzPCNq%0AizGrch9tJybhJXNigBRXNKaS/jmIp0QVs89b7qp8hCcUrez9/+Y/ywxnuH+onMk/SdsKAAIaMftK%0AMfskH/ExEfgLkLx+FlXK9+vn3hnU3e+LPPN7kik+E1LMSKxOWxY2J37hbDujsWgLtUgcQfn930yH%0AoNxJPnKv3MzTSIoEAHb6NyAlLEojqjYh5dPKELfY+3uSpM3el5jNABCpUr5ZVSlKExAPIUmO96bE%0AkUoFJGaA/o/wEyvg5iRjKlfFzTR8KG1yR2e7kDNSMVXq1ug+0/04j5Tvoh1HBFwok7mG6z0AtDMn%0A1g/awLy2iAxumgIkf15bpWpVSgOY8stM76MoTuctuEnmxM/HkQJKHHlcPYojRy13nryJiCRZoP0v%0ASABSJOPZm79/sBWUOAE3p3WPgs/Qpp2PjCEVE9f58gFY3ldVinxW/zwo8R5NUR7efqZ/d33TmBiU%0A+F0p8fv6k61OgxPcCdc3jds7zxy+XCj5N+7w5c2JL8Q7T4nbWkwkcmEO8byHc6lAiRjV/cU0bwu3%0AUkw0erneOegs3VAkfBtEkYO39BWeyZyCdhjFfHGZEaUXXF7eF3o4N32FtircAIyGnNxTDIgH0btW%0ASqwTIbhntqsSXG2RlcEYW6aiaZcE3PcVypgqKSbOWLfR01ikmRsLzfxvaxKwS3DtSRIQPF9M3O+X%0AJzK6NA6gvuvX5JLFNG2JWzdiZt3en7iYpMBW/baY0GmCTrfCTLTO9lIV3JsEtwbc+P+njuSS2gIp%0A4xDkuPkErx1CIFcQE2UkVN0q85xSImmHsZLdr8wESC75IijhVMaS1TpezqMkk6NPSI04spnBDmxb%0ACqQ1KVAxEWJAUO4wCQA4jshzH/UnF+Bm4DjCf+/AWDTljFtRXA3Iy42TgANm4qkeTgff0V7nnMm9%0A3mFlJl5xzXdmVUo49kupVClB2UMTL/qOOxMv8N9VGsF9psRymTErjXzq31EByWftG/0e3GwnuMk4%0AzIoVV7U09c5Toq24CgsxnFMBN8eilMjjiMV0r5kTd6KUCAwkr8XE3K9m0OdtYFi/v8Rs9xk6/Ii8%0AjJjZB+g920P5dokjtorZXHCXtTMn1g/bwBwC3zPyflExsU46oZ/Zbk2iONJh8vdxxFiFJb02MQng%0ANrBKKREFuO8HjDEjafvcXhdw87aqgNL/RgYQRJp/xHCmleGMVTvpBnBjAAjDsAE3jxhlYjjXdlKd%0A3kmVUuUjqrofgfZeA5TbKM6PNoUbB9KXWhy5DUziSPS5FLujcgjaHqrbgK1KtgaSpcXRzP9G/woK%0AyTyX+zWVmxJHJB85MV8cg0JWisBNVkps2eShjJZsTZYJIVCLj7ZVO+mqlFjNiZ9v3XV7j6uQISNq%0AR3ctBp2t1qTiJwZswW1h76cRM6sbvsRzcLPcGXyOtuDmCBhDk9lA+chZHAnKIfC5F5IkbFQpa6Gc%0AZVT4bi3LQvlIYuSlOtvGJCx4zZxYs8cVgZu14mp6CEqEPUlSTwRhAMDmn7FwoAkNwG2ROCIT507j%0AyGULbh7skcRsAJivbzD6HQCpUsjk2pPyAc+Bm1+SIcUFgPEXescvV11Mzl8Zd/tbWr+DEn8Gq9OK%0AZIW3d1yvGuM7KSUUKyWUPS4m7no4+YXIFXtv8QsAYPGeGJUThtPsL6aT3itJWOaDYJBzLkF5tj20%0Anliaet93T9//OMEtoERlvphuI3zIcF0ll3xybCKwXmLLtMB1mltlambiLMGtxq8C2/GC3OuGZcas%0ANbI5a5XJUGYN1OrI6JL3SPblEVoOs4IS1v9Qisk7KfDJeLllZtd8McSabliWBFcYToeuMVf+aBXT%0ANB/oMwAsC+23769F5vkU6zZsiwkAMPa99HB6fexzUJQSnPDVE2rKEmZCxlSVBPf4YgqKChevDQx+%0Apr8rXinAphe8fpZ6zfMMGJYv9wPyNMIv9OdckUu+Vkx0ipzc171Oq1zyBNzc77WqCuVkv0FWFib/%0ARO0fITT3WhjOEkeOnNx3ffdnSokpEAsEAHN3gXXy+18ZTvmuWgNQx3stDHpQFreBxi0uM31/5xQW%0AT5nDKyog5yyiNojjjT5D9hrApB0lit4fTpbZtIG5riSBgMhTie2aoZFtO47MMRUAqJi4thRXfo0j%0ArV7wMfAZUQrI1Pq3UaVYSxMscF5MRAauxqoNbFkoZgf+fq+MXxXGaPGeznYG/EyKm7F7e1BMEAus%0A9VExQey9tSso4XE8EUKK3TLeriq4y5LP5Uko2p7Irlkp4T3Z3pn0E6tSvj5QSrTjyDRNgHGkOOD7%0AaJE40ikseG1iEkDtpEtWaxyZc2E4R5+QG8rNO4azGsEqd7/FL+TpBFJAngLJotSwVcEtS4AbyUdO%0A4gj13fMZGS6wln5nheGca28afpYz2XW2ZSLEUsdsLiZeaXHsC7g5si9FRZIog6Ac/H6EIdbvWPKR%0AnQ9YdJ9LgTpnUD7yQN0GiMfVUEYClzWtk06UIsCoWSjHTGeEn8ssPxzuNdA23l5zv0q5OU3wc4bt%0AVj+xl4DkYpjrOX/MpUAlP7Hz3M/U90PVBlhaHNWE2dLPaIES69muWgpS2vqYMSEl+b026lQlG5TF%0Awn/YpB8R7TeA7g5IEnmW+8+Z5xnJdHRG+Gz7mWKnCaySfbFIFnDTddvcj8BNID8EN4/82zj301+K%0AD1AzjvC9KSrZQ6+8Oh95oNyUvQaAub+u+ciRd9uj3A9AVBYTk62394iuVxQDJB95IY78ltZf5lP/%0Ama3eKszaAeM7Lm8a05gRF0LdRp+gbSMJOJKmAsWULnafYcw7MoB5WZBN1y6UU17nWQuqePTy9hdE%0Aj5KwHL28PuXiwDxbB3uhlyxUCa6qQYlGS0F9Md0YgR5/noBMMqdiLPVCsOxLX+GEyxsBQOVi0l0Z%0Ai9dilE2dS+963XSaoK8Gs9JQtjtlJjqrYAXBbTITaw+ntqpdTPgE2K6wzSb+uAJAjLoLfV6Yvt2K%0AMRJ7tZPw3d4Trm8aeWRPiReKCXFgXmLC9QP9//cv1AY09udJgLD3+1nVwJpMmm4pxURbKbEtJlQZ%0A51UXE3y5cNuSfci68RkxFlZ/oXFQVRJQ5JJ1ordb8zwDtsPkU0lwbu8JSgHDVVNR8CrDqQEPBWtp%0A1OXtSyqTTkrBeVpM8L+oZY5KkzxVfYHXhvrDG3sdEilMShzJdlNwl88EmHVb48hRgnur99r1sB1f%0A5gdKieLkfrDX0iNczBdzxu1H+p1fP5i1mHhlskxRXK3qNknkR+VOpcCxUojUpmkAJbgm/gQYhRkA%0ATDuO+KoNhArle58DAW7kDOpTv5RIcQQKsAo6VqqUeZWmAlJM3H+G7LXXFiPvQZ4njBxHyhjnVxhO%0AiSNLKHHk9hPvdXd5uNe2uh/URinBrFu/FHPils+BnE/n1G6yTA1uToC1NAkFDLafKK6CdmTGpjSs%0A+qVSpewYzkesm+X3UeLIlwTXKViT4JV5GZRwKsNnhcuV9/o9rsXECUlSj18FqokQNUmivxSvlPBg%0Ar0tif6S4KnFkYMPa7d+tl+w1AMzuAuO24Pax4up+X2qSZOo/APOI2xf6/tcPuhRBr+QjnTM7lWws%0A53OCRdSWWOzG2Oy1VWbbchu672EijSucUz6NI0tcc7/YaiedSeEgxEx3Brj5BGUcFqWhB0Dn+XCv%0AgQrk260NIcWgRJ5G3G4cR/i/uxcmJvVMXi3eU06TOZ8ETTrxD8BNU/9e+23uBwD24olcBDBncxhn%0AZc+cgBJHE6rqEZV4rJSA7TBzomjwS9nrAiw96XOghEhjQvL2nnC9aijxAXoRlOiQ4BPl6gCKAlyx%0AV556ta6pWxztDfNAk05aXnmidjBWIWcgdfckSa7zkQrcbOV+5Yz0A2zPeYX7TO321Xc9myo4zzO0%0AdchK48Zk63hDibcL/53fPSV+X3+y1YmEb7zh+kYHccIFGK549xHGnTMTq0utsMDMBLjvYd0E7zrk%0AnE8LZV+h7nIx5YMkYM9MtGROWWko4zBrA/tGfyYeeEoA7b5CYTh9NRHi9isFXyomXkcUxX/CTwve%0A3jRiBOYbfeao3LlS4uBiyrsE13zbY86Asudyyc6o1dPioH1jfzEZ2y4mbj5BW0cTGz5YaPhtv2xf%0AySUbfYXyvMp0GNkPJI98MX0wiPOIpPRrDGc1Xu76RgnB7WeSS07dGyIMoFRzr7UGlBSK/QAsM3KK%0ANINbWdjBl2IiNPxSNsWE7LXsiywuvgP3Ha8XU1spAQCzG2Dtit4fOYvLs+zXNE3QtiOGk5PA25eE%0Ay1VDKcBnhe5VhtNQG5jyM65vZm0D42JCt+LI3sSr7JGogD7DmvdSTCR9vNc+reqD8rnD7mxXDGcM%0AGe5Z2fUG3DxWXNmG+WKJI9qSkzuA28+UUFzfNBbua3+pmCiKqwnXDxrTLSNxwX2DWYugphR4x7pJ%0AzBaD4o8d5pTpjLTiSKL902wIqM6UEoEADGf0YcwGwAC4w5QA+7GDArZKiQ2QfL7XQTncGJiO44Rp%0AzLTX0x8xMUnawEJcE9yf2CekeyC7fgAkA4C5hMJwtvxSpKVA4khdcK8PL3tN/yiF8lGLIykOBNx0%0AMOa2Ldzku+KJYsJ2G8WVAMmYaGxi/wLYBrDiKitoozBcFcWReQKGByTJXfvG1gsidt/D2BFzR88V%0AGlN85J6TOBL0ypSvD163kwLOrQD4fm3iSNfDDB5ZOSpwYgT8UmKe1mQ23txrrZGUwdi/ASGs+cib%0ALmz1K7Jr56hFI43jCm4yqXRLRG4A92bQOefN9A2lDflc1a1JWIgkifRenyk39ZlKFqC9ZyDZOMq5%0AztpJteswZQX7Lb9XnPvV41eBdhxZ/cQcbnwvT+8BKQJvbxp+krGJL/iJaWknrcBNvgcm0z9QyW7j%0ASK1uFbLNXDMmY6BtByjVVAEpAM5Vew3ct5NWrTJifH20bgwAxUiTZaz+svU4AJ5qcZymCcp1BdzM%0A04j3L0wmTdS6+ypzL+2kXa9gLHD7ElG3k+qWAnwXRzaxllscbbcUH6BmzC6tMvTPR1558v9zf6F2%0ATrv9u/Wq48hiB5hrXFUpxb/jufYNw2b4N6lrZl3uNiEff/eU+H39yVZvTWnfuPDBHIfPxVPCdT0Z%0A4+16XffFhHKO3oZ5Tbq0TQgfv6Y/546VEjmTaVGRS5a+wntpqsicnFOwjb5CKVis6zArA/u1WqWp%0A8lm1hK9xMRWGU1uM3Kd7+5WZiaqYeAVRFLnfsizrxcSPeYN5KAW+k/BNWymo/bbDnADj+raxVExw%0ARlfmi0Mx8imrlktq7j09kV1r12MO8S4JOComjvoKZa+168il2zosc0IMvNcyftU9X0xYSQJixuWi%0AoDRw+5kBoO4CKEVn5Fm5JADMM7P338G+Jcx84zQT3LqYaCQBclHK9pdioiHhi1xwLsMVpp/vk4C9%0Ak3sDLTeSBDB7W4qJZSEzwFcZTrNOhCjeNJVSol1M7GTXlWkawMWEm8tUmVahLOdz00O6Z912bWBn%0ASgkBN7WxWIyD+ZBLEpCzSEG3Z7vVC66URoIp5ou3X9ZiwvO5eWmyTC+gxFwAt/FGP3vMphQTz7eB%0A7cHNDkvK6xk5WBJHrKviSAvcZIO4zqjTNjDjeiwplTgiQHLeya5bYyrL8xpXFFcyTZZACR6/+gLD%0AWdrAQlrBzV8p2xvNgKjOwc07hpPvx8Lef8hYjIWx7rSYACiOxM1kmV0b2K6YqP9uvaS4B4ClszB2%0ALr/71Zz4OW+acq8LuPm+LSbci8mt04BXBjl4vL1pUgNMI1Q/8F3zgOFstBQE9xm2nzFzm2lo+KXs%0A40iMigvu42JC8hGgDQAVhtN1sNdEwKbSd+2N9P3P9xpAaSd9/9lDa2C4KIjNjn1JccWtLNOI6weN%0A4Lk1yXUYYy5nZL/fKQHIR+CmtG9UJEkM0K4/jyNW0USIA3Azh0DtBRUh5Yxq+omNIcG4DkvOMN/2%0Am+9Tj18FeK9PSJKgVo+r2zt9/8sHXcYm/jFxxPuwgpusdBll/CpOcr/9XvO7Ty2ODvZrhUWb9Yw0%0A2kmdUbBOb8HN/dnegZs+5UOvG9lrAAhf9dA63oObpZ1UnmX7GTnTxBFdgZuowc35dXNigA38M+3Z%0A6pU3IfYXqjdcfxpH1takrZokdp9hrmFtuXugkpX4d+iVJ5/JecFpPhJqxVUH+wF/NJAsdchoBjI8%0A9xaXN42caKy7Rn4pjvyW1u+gxJ/B6pzFrB3y+F6C5Th8h9yTzKnre+rX9tsRc2FfTAD0Uozbiwn/%0AD8mcWgnuWrjp9XP3DOeBp4TTuslMAIDtOsxKwXzbIdpvaYxfdcHJaiUB0zRBKYUIU/qTbzcq0i8X%0ABe//CFCCA+syV6DEzHsOU3qmm2h5HZc3F9NHZGjYb3vMKcF1HY3+PDIVSqyUsLtRRfuLiROuh0mA%0AT7TXIVRJAEv49oVbA8EVhtM6vpiGAbeZ/vDbh0p23T8PShitYHPi8W4K1yvLUwHcuE/Ydq2LabfX%0Adwnu97AfmGVkKdx4YL4o57PraKyeSPjy/mxXpqLrxXR0tiMMXyjx0xXa5O1eA087uduu572mJLAw%0AEzO3yrx4KTmjSn/y9QOzbjzK7ebT6V4DtbHUVpoe3WcoBeA/fEV/rjsG3Hzc7p8oU/KRNw3vd9e1%0A28AE3HRdR4qrr/Ua0/xCRoNDDW62E1zXMXvFPhe397T2cMoZeYXhZNM0X8eRxQBKY8wEtsnPrtee%0A4QRAzFQFJAOA/bbHFAJs152OTbyLI3UxUQE3sSomzlg323WYY6ziyHf0H+/UbbTX+0RZnte6jkzT%0AANwm2p/rh1p2/fykk3q8nOsUXKeqYmIAlIJrFMq1mSoAeoZqJHDsPsN+rTFpA8vv9bGTO5+R0r7R%0AYDgrdZvcp0cKN4nZAID/8BWUwrZVRr4rAFt8DrafkXOmOCIF53AprTJvbxpl/OqrDKfmODJPuH5g%0AxdVMk06mQHfb8cSkhuy6nO3voW1G/JrjYysf2ccRaZepp/jwZyZ3Qc70ewHa7RtZaRgGN+1XtWpz%0ACwDJ9z+KI9M0wXV0bgWUuH2JuLxpKLWOcS5miE8sMXGdxxlvHxhwW0xhky3/vP3ZvgOS5RlEqdSt%0AoIQP8WEccVaT8fcRkFxUKUMBJbpGHPExISTAuh5zyrDfdsiwSPaEkGrkfgDIoFNJnkbP+vam4RdW%0Ayb5imMvncg6rIvHGQPJNPfYTu99r3iOlEey3sB8dJujyOz0slEvuV7VJA8ckSTG+5jjSANwMq0Xx%0AmT5rAwApTYAe1vdyD9x79j5y3aqU8EuGX3IBNxfjXvJuA8jA32sLMAF4+0JxZOqpHrHdA5LkoH1D%0Ans9cMvwg6rbzkaBdiSM4PttKFRXFWe5387FSblrYb8xKSI17UIL+sUWSyKSvm3FYuq+RMislJgKA%0AOnX8rv4lrN9BiT+D1feO2zfeMVw0FDLG4XtM/Rsy1lF1dxfT3qUWOJanfmYUsDtGy5eDYmI/P/m+%0A9wpN1k0Klq7rMWcF+22PqD7Sf9xJ3On7t1sKuq4HlMKN57DfJk19btXsZvcKwylGNkvAVXpmFwdo%0AjSmiWUwA90qJDaOgNGL+ipQSIa7JSyNYun37BrCyPzmXi6ne6zOlhPw89d2AnPWaBOyZiQaCW4qJ%0Ajlm3/oJboL34Y3s4ATY74i2gQpkflZHprlUoN5USFVr+lYE3Gn3f3uvSnydn2x4lAdtWma5IgY/P%0AtuMkwH07lO9Sf7dnx0K5rkPMgO+uCD5hmXN1MTl0LzKc65jKCW9vGikCc7BQgyiuOoQQEHZNvPtJ%0AJ/u9lmLJfE8MZ0le9s9UZNf0z0cJrsSR3JMyxTkNo9p7DVD8m5WC/WjJUBS4YyaAc8NciaEyEeJ2%0AW3tdS/z7YxRX07KybosFhmFTcN7HbP6u5riYyHpATD3stx0WjiNTSM2JEE6r7USIuBbcNXAjpqIk%0Auz4w30wZc8xwrsfsA8XsfEFm08Y7gzrDfbq7j1rjSI8pAOh63DwdiLcPGr4wnK+0b2yl+dc3jRv/%0A+qXfvOvPwM3dXsvzgNn7jxYLNDoZ53fUn8x7XaZ/7FqcymfW4ObJmMoxRFiOI5bfq7VVZjfGuaGU%0ACCFQMdHTva76C6bokBJKMTH/EUqJ4nE1UUsBeVwFzN0VKVMesW8nAKqzvfOmKYorGVX5He2zbagJ%0A5337xpHvkoDT5R45AZJLHOngjYH5oKuWu/s4cqYCknv2VsDNjDcGJZeE18c4SzvpPK9xJPSl5a6V%0Aj9wByfwMBayx3yBnDSW5X0MlC+zBTdwrrjY+QExImdVDo15yL7i+wxwT7Lc9Ar5CGTc2T1s/sUbL%0AnTyvcx2NzQZwmylmXCo/sVeA+17iSEjQmjxTbiMTUppUUq18JFTSfgCox1QCQNSfKGZjBVxb5otb%0AdZvkIwckieQjDxRXcteY78k0cTudajvpBGjnfk7IhuGCMdG5kXzkVT8xoAY3b3jjdtIM4MYtlM3c%0Ab3+2JY5IzO6IJDHf8B3SaE06qmvuvPJ2pqJ9d5L7+YSkDIwxQK+ge31ASNGzFY+rRl1TclbVkSoe%0AvNfjO2bTofvLFEkA+B2U+LNYXedK+4bWCkOXcLt8xsQv76VfRxnV686lFth4QUT7CTkC9pPln3N8%0AMd0zE2gmAbknWZlIgY/MFyUY90OPgAjzjUPIX20+p2bvC9O3W/M8o2dGcmKE8uZtYSYLEvpKMSEX%0Akw8wVqEfFCcBF4whl6RjzwTllJHuesG3UrAQrySXDKHICo99DhJ6Qctlr4H1s/xC2T4bXRLDeVxM%0A5Jwx+kTgDQDzXY/gL2sScODfAdwnuHI5dN3Kut34Yrq8aSwzJwGvghIqwdcSvon+vyhf+r4/Zt12%0Acsl9D3d0n6GMQndNxbz0cK+ZXZDL5mgixDp+FbwH5+y9MCEdv1dhX0w86OGkCQVxvZiGDxgVJRSk%0AlKBe8FfANqACJVgpAQA39QbfXxFSLj9vH0fuFFfdtvdSiiXHkn7XkAKvzIQorrAZwQhgBToMs8AO%0AzbNd4kjfQ3eA7g2CYVBiPmA4TxLcsteiuJpNKSZ8zLA5Qb/AcBbF1eIxXMjX4RaHUkx0rzCcu1gb%0A4xWaC7eu75EBTAfx0cdUiol4FEd2LXfWtYHkqQKAMjiOhGv1BxpxpJHgdl1HioPhglvoYQzQ9dUY%0A5xcKZaMAzZNdAAI3bjO3hrDkum+BEi1wU862/gR9sVAuoT9jOKvCDQCi2xbc5TNrcLM7LyYkljpR%0ApdTFhNKAFBvSVtmI2X3XYY4ZcbhgVMRCiuzaa/syw7lpA+N3ZFQfcGOGs+t6eO/vxmbfMZx7AIhZ%0ARYmbXX+ulOgkZvsDxZV8JjOcp0ByFUe6twSl1bZwAxMMvIxZTTvrVceRidtJx0kVMMFnvD4x6Qjc%0AjENpuStg6u6OPFZKbEmS4IeieOr6dvuGnO0yEaK/FP8mevCdStYqdPpYuXkrez1gDgH22w4xvq1/%0A4K6dlPLYluKq63tuJ7UYQ4fhomCMwrK87gNURpQLuPlBE5AMFFPevm+ogI7aN4D1PsNXMB87+JzR%0AC3DVONu9xOza6HJ3tqV1F+pxG5jcNfbzQK25lgnAvSqlodysc7/JJ6h+wA2cj7xpZM5HuhdadwEm%0A0njc7fUD+bct3dfF16lr7HUIOz+xg9wPAPqvFJRS6N15+0bfVaDEkVfesLbcneV+o08wiuJIf6Xz%0AF/Qn/pyt0SVwTpJcuK55h8HtQnHxciVQgnyA7v7aX8z6C370P5/Vd7YoJQDg4haMw+cicb9eKLDc%0AXUx7l1pg6wWhNMKXjP5rSkr6oaWU4ITUErp3JAVGkUsOQF4L5SNp6q1KAt76hVowEl9MO0SRvn8b%0AURz6Hlqh9CffQn/PcL6AlsufFZPM6weNW7pQ8uwTht7BGHMPAEm/6B4trwqu4AfYjx20yhgesW5G%0AFzBm7Suctv9btcr0jWJiiRkpo4A37lOHMFfAwR3DuX2e8sf4YhqGvkyEuOUr+oEuUGE4+xf7CnuV%0Asfwf9t5l2ZEkOdP8zPzuwLkGTkRmVmU1mzMjLZwRmR35BHyH7kfodQu3XFEowofivkV6M6vZ1DSl%0Ai2RmZUQcnCsAv7vZLMzMb3BHBE63MEuq0jZVGRFwuCvM1VR//fVXbYKOdCWpW4/aS7oKZxIvVN2m%0AAnXTANceBqu0JY6XbV23Gl/2TIlWmIrIHF3yKJlYoEu6wDS6lOhGo/wr85cd4ObokvZZFmzdJcpB%0AQhYN0HInLHUuU8KNlyvzvg3MuyK3yUS8yLhidL9CShvg2uq9l9CWEF8P/MiJysQ0CBiDm/b3sxVO%0ARwVeCgLMfcesUku3n4CbR1N8Flpluj0iApSQXQ8nQKU5my7ZM65qhBAkq96P5E2/R76mwikGOgcA%0ATRV3mg6xY1wt2Dt0VbdRgDvxIw5IPtG+4a4fxxFgaNdt3fsNoykwtjUsB7hRZPdIFJOphNRS3Gvr%0Ad89JJoQQhLQ942olySsfjehAiSSOT/SCD/6gY6XZfWj30yqtSdweWUgmnDgxDETTpiKu0kjiMQAA%0AIABJREFUUdzZpK+6zVfvXfISXXu0hRiwUpYqnONr9La28UG0IpOGIddrSvhnjXEGA7jVMoAi6xPl%0AeNMlE3H8lczNSTKh/Gt0q0kubTKxwLhy+zM+6UdykJLWiiBGoUCKZR0gMH4kdcmE/yXG1bFdhslE%0ALkNqP6VuDe1aK/W2Mc5OU6KsTKEnEmQ67cDNJT/izir/FLhZhh2QHMURjdKz8ZoBN2084rRpzJea%0A/x34WtNOip2+ccrWEQKFdx3SNL1tj0eCmvtXM3vb933ioJ8Ikam4A8mqxomcn1OQGif36Up2bNAC%0AD18K4lN+ZAoAQZ8oqzVCCpKoOhmPVMqwZL3AtZOeADetrSN/DKYMV960XewX3fg0mTdipZwDJDuf%0AreOk8yOrtaTNc5TwCM5kSoSeNON/iz4eyZL3na5THMVd68hwHbfKOAH/vg0MIFmbQksSeidFzp0f%0AbudEXCdAcnQKSG4USWCYuWlqRbfVenRvJJN4ZAHcTAdnTX7xHWBjv+xAJYOzxHL/2NYvoMQfwAo9%0AQemFaDtWJpUlebIhs2j8yoISx1U387+j5C1JxwfTc0Oytoe8Faqarp5xMKCVTdHyIh/1Xp3qK3RV%0AtzSOuYitYFE1HsUo4kmFc4kpEUUkgSTTwgQBOugPJgU+Cu8cYalO7Mg812olDSpsk4nEl7PV+1kA%0AyFaBtXWqbREiPMFN0vbBy1KA66jAo/FyxxVO56BdMjGtKLjrJ1GEJzXhpU+bDaLwYjx+tRMhXKi6%0AxVFkKpxRQiYvegDoDeNXAQJh5kgzEBbNk7tOUTuJ55kSwwkvzhbueQAabQ6DVVITRxG+XBKoUwRS%0A4jlQwlXvT1Q441PJRK1IQp8wDEkvNM1ODYKAHMLIKKFjlNylXGaldElQmJIl7wE6TYlK+gRn9MuC%0AmWhQSR9d5F3CnYW3g2RiAdycrd7H40R5p4kvzN8nC1W3IVNCSBMEiClTwv1+VjDKUIEXAlz7HWkS%0AcRGb/de0NkCZtMq4+/9SZSITPkV0i0b0TAklzqddT8DN1VqSibVhXNWKJAyQUn6lrcfJRFME+IlH%0AEiiSxFXd5nQOBrTremYiRJdMxJ02Tbgw8z4b+JE0VHixR5MPKmNHAnXLAa7neSRRP6YyE+veZzva%0A9RuU3N2WS9cShaSIbsiFj2DZj7TNOHHrbZTZ+zf7aR1Xna0X/YhN3GDAuJr4EZe4SY8OVFxiXLn3%0AP7kUNDs9us50X5tnWfIj9r7DlCwwYG2SugpncD7t2rfJRFl070iWvKew7BB338eJsgnEHZgi/LHw%0ANkLS7BTJ2jAElpKJegncPAKAhmKAgkAu+5HIE8RxxNomE62y4GbHAvi6eKTz2TIY++yqpH6TOLH1%0AI1U/DSiTl52mxDIAZO91BG6OfW2TeYSXPlLoRcCtVZpWM24nXWJc2dHCfiAI5XxBqotH4oibtDWs%0AlMI8g1bqKFF242OnzBQX+8WBtGLQCZle9fFIpyf29QbvhLdVD0pUOqTxIjItu4Tzq/XEoC+S1Oa/%0AL+OS9GTsp0aMq6YbdzvXvuHi7NMsIPf+x5eSZt//3dykE/Msy35EaSijFZl/ZfV7JFXh9MTOY8mG%0AvrTg5oC5mdx1oER6Ym+PbB2GJsZybG0Z0x4aVmvDNk18eTKviaJlcLOfdGL+2wEY9cwI3rw2+UEc%0Ax6yTGt0olGXazDHA58BNpZQR2U9iBOYcyFfvCXRhAO88e1Pr7h/T+tN98j+g5XrdaismmJBRRDcc%0AMC/tOvkCFXg0h30S4D5VpGlrD6bTlYlgSCub9rq53isHhNhk4lSFM00irhNb4SxsgDuo3rl1aixU%0A73QgGyCKWmtqDQHnVSY6saMBha+Qa1Rkxp0tHUx9MjH4w+nBlJnfcbNuOiBpLpmonKbEktDlgFLa%0AqeZLS2WdVO+zztYxt2ljgoD9IOGZEZaC+WRCSkkcuspETOZd960yXTJxHigRSmyAO0HLLV1ylcQL%0Ak2VmVPMZaBJU0B4artKaOI5JXPAyWcPEDZYDXGdrIXpWxWIyYYGr9UrRPA3EZ4txwAXzLQVubzkG%0AVO4nZMkdvmeFH4u30a7DwKeWProo8DxBHFtbB45xdbrCKYenwcSPtM8t67U6mUz0gpGSJfFFygLC%0AiLY1X3aSKdEYumQSx1wllQ0CrB+ZqXD6J/xIEsdEniDH65OJlUQ3DbWQZ/dwBoM2MHetzLs0VaZa%0AkQQeUXTMAppnt40BoPZg/ciqGVVUpqvzIwvaNHPixEuj/PKBH7lb2WryBNyc0q5hPsCN45jEN3tE%0AR6bq1o07s/7wHHYbWCV3JFoNxoImd2TaI7bv47zOwdSPjOnSbRWiW8VVUpPGsWHlLbJSeqZEqz1z%0AGCyAm25fu89OlwM3gyBgtdY0z+3kOnPsttPgZhamZMkdSWoAUZXnNNI/a/wq9H6EIjfj/KQmS953%0A4+sWk4lphROOAbenmvXqdDLR06779g1xBCRnIyD5FOA2PNcv05p2V6PtftfFXDyyLCrqfGgm/I52%0Ana4823IXnD3GuUs47fm6Wksy/8ok4bUiCUPEzGSZo0kncGzrvRnrepO2faI8sbdL0ENp2knboYir%0A80lT5uYJxtUwHtmsLABUeOPrfIXwtov90kCS1Yo2uaCQq04MtH7DGGfHuOpACZcor78hb+nO9a/T%0AE5tMhLDs1Ju07s71pep9IGXHuG3kuFg3mnRSj/3I9IzUWps9EkUmvl9B+zL1I19na4DExSPhijx6%0AR5pa/2UnJp3rRwLf68DNTr8ted+xZNPFYuvE1kKMzkitFM1DyTppiOOYdCH26xlXp/zIpCAVOSbO%0AaabERVzRPFVQDdhEYYgYoClzeY07o2K7t/Nakcd3JO3OPFt+oPSCsxnJf0zrF1DiD2A5KnBpFVwT%0AvQch2bfGCVyujGNZOpiOKXz9KM9mmyMlvL+UpKFvKXyTF8UhisO+wilaPhED7MQXFyjuAKskYbNq%0AaPYNqqjH1zuavjHfVzhMOPNLA0qs1tKMTRQewZl0yQ4AcmyOlRknl68/kNct6QIo0XSslBN9hRal%0A3qx6UGJpDrsLcFU7Q+E76uEcVFQmv527/iqJ2bhkYjf4ziMKn/nfxSAgNDOfVbSiCC67Sln5hiDA%0A/fvKM2h5X3XbkOMReoYuqZSaEV9cAoBcwlXQPpVcJ3Uf4M6KL/YAEJwQO4r7CQWxf1roMgkkSRyw%0ATlqax3J8nQEABLY/eSEIWLnKrB+TJe9JY6PcrsvCqF2fGwREZgpJYwPtNFamMmFBiVWy4EesrUeq%0A8XE8opQ2TxVxpLlaBYu2dvbq1MVdgHs0VaYX8XLii+VsMtF2QcBNWh8HAXDUMzu1tUsmwjA0fkTJ%0AQYXTJBOlDAjlmbTrwUQIcy1JI2Pq+GoUvEyr911ld9SalEBVday0kR9J50EJZTUWeiX3GXBzwCaZ%0AquYvMa5GycTe/Bvd1ObGJyNBYd6PdLZuFFVySytDY2v6ZCKcJq9fWIHAiriWg6rbe3ItFm0NC9M3%0AoAfby5LmqeY2NX4kPrG3A2trd90jKvBgJKhL3MxnlxPl65VPFGra5x5Q0ZYF4JYQAjnTmnTsR1Lr%0AR8zvVtsk0OkWfO0KQzOlQpdm+lUateTJXSdOvMjcnLbKwEjEFaB9LLlIW+IoXASSu3jEl/07PdcG%0AFsX9hALbTrqkcdX5kcT6kSPg7jRToq5r04IYx3jC0P1HTInCstvOBdvcHrFgXbqWFMEVKk4pGkUa%0AeqeLJAvTwABaGweM4pGJvZ3/Cv1exHXKuOqFShO0MgWpJZZsH/vFbNaW4u6KJLPjV5eLJKPYb/3B%0A2Kdr3XUA+Jn2RlNqgdbaTKgB8stfnyxIzeuJTW3U0hwa7lYN6xOx3xG4iW/ZRMutu0uxX21ZLmkU%0AcHdhigqjIsmE3XaKlQL9e51Z5maaOD9i2zvOHQlq20l1kRv9Nr8hT+46XSd3ts37kcnvOozZqoL2%0AseQqbfqzZnaqoGslcrEfxwWpiaZEHEqkOAEk2z1yndY0j0M/ko1a0mF+qmDfJm32dlYr8uiGpH42%0A/8C2b5xbkPpjWr+AEn8AqzuYrJhg0rwAkFtq0MXiy2v+Vw7376B9Q2tN88lEuN9cGyQYjp1lP8VC%0A4AeMVYGH1fsBzakTX5xxvFndEnmCJI7YrBrKp7pHORd6OGG+r7BPOFuy1TeAE/HKTN/9mclEMEGd%0ARwHuKabEbPvG5GDKGupCsVk1rBeSCTCJcujJHiCYToQYVTg5WXVz11+nMXc2mXAHk25bI5p5ZhDQ%0AaniNzBz3dGWTCRs0ReeKL3r9eLkglATUNpno6ZLu+4drscI5OATqx4p3q6arqJwGgMx/O2FRPaUC%0Ax4Yu6QWDKvhMMlHUijSQXRDQfu4BQD0JAmAeLXfPepGaf5vLkDzZkAb2d8utpsS5PZxONM0+Wxqa%0AIMBVOJf9yEwQMNVL2Rq7f7jUJIGcnQgxYlwFog8Cql6lvBt3NkjOl5gSmbV1FEVs1g3VY92/a4tT%0AfMbXcRMKuopKq8lXHxAokqRnpbw5mbBJtguWi+TufD/iEiI3gvWlQbWazbrp98jEj3TixJ2mBOhw%0Avg1MR8beRlRUoIHpq+Kuf5kaUKJtNe2r/ZEWbD18HremyUSRDLRSBvYK5Zl+xI2XK3IjCIYmX39D%0A0ehuj7RtewxutjNtSQzOoSKneqrZrNpRoDhdU9r1tA2sA266ZKKvgk/3tpt0kgSSb67M3zX3xyDp%0AcJ30I7ZokQcxeXJHGhobVIUTCzyTKWHbwNyzpUFtwE1b4bxYKpI0zDIlhgKVzecMT8LdpbCVwnkm%0AIcwwNwf+yPnarkgSLDOuskGx4XZVGyB5Jgl065Stu7NGG4G6UFRGILy0PvvcJLkDJXrGlRYeL+E7%0ANJxgbtp7nRG6dH65fjL/aLPq/ch0b7ui0ojddqRNY0EJN8b7K7Rp1omJR6qsRWeTgtQcc3MmeQvD%0AsGPTjAAgwOpcvmHcrbbtpCWJi/1W35APzprFVpkTRRJd5JRPDZtVQ5LEhN5SO+kCc/OoVWYIJM/H%0AI12rTCD55tpe72FcJBEDW8sT7DaAddprXOXJhjSyfsTqiZ1dkAqsVp4tkqZeafyI1QG6ONGW7k1D%0An4mNmseKJFRcpYYpN8tKceyHwDOAzYJWnrAFKRgwrhaKrYkviaOAq7imfSzHv9uszx5fYygEnQaS%0ArFJk/jVp+WC/JHtTy90f0/oFlPgDWC7RKy1NKq0eAajspIJ1FBAEwazYkZSGqtkte3hrpaCuaLbm%0AYLm7MIEycBQIjDQl/BNo+SQIiJZeXlcpDEM2q4b8uRkwLmYqEzMB7nBCgUs4s+Q9gTLJLYWhSwZn%0AKOabZxyLGHaCgNG7kabEMl2y/7O5Hu7DK2xWbR8oTpyl1rofCTrtK5wESjqM+/aNhaqbu/5FYhK3%0AogCd2Xuf67tfCAKKouiCAIDn8N3IPq6Sc+7BNBQ7Akg4kKcfRnRJWEiUZ5KJvsJZUD41rCPFKhIn%0Aq27hsBe8O5gsXdL1uQ4qnE4vYI4u6fbI3dpWtbe5oVzCUS84zFfdXEXXgQSZDE1lwjM2qO3fB2dW%0AOCOLrtfOj/gVRXxLLr8ASkz1O+CITdJ8NiK87y/Nu63haCJEPaheHQe4Az8S9ZWJrhd8yY/4HnEU%0AcJO0xo+Ux8GbW55vgM0hWOJs7bRp8lqRrT6Q6INR93YTCt7AAIIJ4woD5jVKf0Ub2Bzjqt/b2V7Y%0AZGK+6tb1yzo/ooeMK+s/7PXaiagoHPfMuutfpAmbdUO2G9xPR3E/VnKf06Zxtq5azT42FPfhpBN4%0AQ4XTE10bmJSCRB+6ZGIJ3FRKm8rurGp+n3Dlzw23q4Yw9E+0FFgguZtQpcfg5mAazBeBZHv9xJfc%0AXZj/39z34Oa0wgkGvFtiSnR7REaU0TVpYN7/bvzqmRXOIAxQwqN1oIRvkgk3ltsluF9X4RyMu23q%0ADtzcrJrlXnA18CNDjatBwj3su4cBc3OJ3eZL1jGsQm2KJNMkMOz3tu+fEoK2gJsS5Ml7ErLuOpX0%0Az+4Fd2CoYxA5LaAXJ+b3pXhkure1AksR14eCooS7dcsqnp8s04Gb8suaEr2emDnXT2lKXK4MSzZ7%0A5agNZDwS1D3P+DoO3HQU9yweg5td28m5fkT04GYYCnxVkaXvR7Gfiz3d6hjJJ9pJnR9551qTFttJ%0AJ9o07oycYcm2tbZFktMFqTTw+OD8iD2nzbXGLFkhzPjoOVubJNn8GHuxRsmA1Ld+pDpfVBQs48qO%0AKAdIZTZq3b1YLRdJjuORuAc3i7xjqL5bNR0rb7qqViOF0RIZjWAd6MBN2zc8/8Q0MJvX3KYtnoR6%0AAEroOVBiJvYbgptJ4FFVCiUDkvze/IPsQOWFZ/vsP6b1s4MS//W//lf+y3/5L/zH//gf+ad/+qef%0A+3Z+ltXNIbYvf1w8glbUNs45FeDO9nBqDVVhDvGiJa+lCQI6UGIeLQ+mLy9M6EnjHs5TAnVpIFlF%0AmjTUHJ71DBLcU516Smx/jfHL63qv3pE0z911KukTnfnuOrEjNxEiTgRS1RyCG1t1W6JLmv89GeAW%0ABfu9sfXVQoWzUaDpAy6AZjIRwh10KkzQumelwHGi7DQr0sDj7kLxuvdmGRduLbVvVFXVBVwAO88K%0ApsWt/d630SUDp+RuD5RUvZog4EQyobU+EpYS0jOjKgcHU2b7sK/jgmQBLe8AoGEyMRQE6ypl8ahf%0AFo6DgLI1k06SQPLOqS8/TKpuR2j5cRDg+gqvLHBV6BDlhaTCPJujS4bnCl1ORdOkuV6mzPes4xDP%0A847BzamwFDZwdOCYUrSfd7QK3qV1B1xN9VKqIbi5NIf9qA3sdC94HEguwxJPQvasRhVuYKF6P7gn%0Aa4thD3uWvCdtX7vrVDI4f/xq9z727RsAr8EtcCKZmBMnnjKuipzXg+Ru1XKxIL7Y+exZcHOSTNg/%0A93xBIOdbk/pkwjAldns5Y+vBxCT/2NZgQCBna4AX39pjNbbXW9rA6mH1vn01ifJAfAzGfuRrbZ09%0AK3wJV1F9ggo8U+EcJhNDdtsESJ4C98MK5yataRS0n3ejhFsctYGJI9p1URRGk8JW1Q7K/D7uvX9r%0AhdO1jTmmRSIyWj8h1yaxvVpkSuj5CucomTD3tEmNrRt1PFWgOiqSaANKa1NosQ8/ol0bmvtyopwE%0AkuvI3G/2rAb+yIAbYsDc8bwvJBNWLyVL35Mq60fKwjCuzqW4uyp4Jw5uXqidZyY6nadxdfz+v+49%0A3l8oUgtYH7Nkhy13S+2khRE5t6CU29utNqyf4XJ7+yo17aS7nTgdj5xgSrjYr2gUeXiLVDVRbFov%0AagUSfZbIOUAgXRtYbqYmNc9mssyJeOSknthAc+3wolhHijTUJ1scw2k8MgQ3Oz2xHtx0kxiOY78e%0A3NysGvJKoncDcHOpen/C1gAHNw7UFknKN4oTh2E49tl6b8SJtY8vxWI7adMsMDcH+6i2fuQ2qRY1%0AJZzPBmb02wb2jg0D3LWwhicEc5NAcm3F+4unZnBGHrdv+J6JrYZryrjS9tGT/Sf7JQdKPzxrZPYf%0A2/rZn/z777/nb/7mb/iLv/iLn/tWfrblmBJVbV5+WWTE9SttaR2YFIu0sqMezngwPse+ME9ZwG1S%0A9e0bC2j5qMI5h5ZPgoAvCUtdBMZB7g5yXHUbzGCHeabEtMKZ1YosuO1pTo52faajNGJHylD4bM9s%0AUmzZeWa28zAIGFZcZ/U7Ji0Fusx5yTwuYsU60mYixJGw1FgMEGYmQnSVCVvhDL6i6mYT5acsmAGA%0Avix06ZKJ1B5MmVgjVU0szO/ggqazkzffGx9MzYthpQzokjABJZTB1Y4At2HVrcjZv9hEKsiX0XJ7%0AMElpcJ9uBOucfkc97uGcBgHDZOI6KtiXEl2pkb2PkokFpoTv+6wsrbq0Y8kSbVqtnLDU+dVkm/jZ%0ANrBUmPevVMbGLnk7W6CuKkDBc+5zE5c9uLkgmjYScZ3OYS9yAwBNkolTQcCl8yOvakwp9ryROMPc%0AlIJZpkQ0ADdtMvFm2rU1ge9pwuqVveyTiVlbz1Q4+5HAfRLwknncrhpSG7we++zej3TVezlhEzk/%0AIo/9yNLeTgO4TVueM58pfVvMsdsme7uqqnGA610Rlc/dOVUqMbLf1y7DuBpU3eonMsduC2TXujRK%0AJuaqyWFkHMHA1rtXyxIJspOMqyNwc9hSMBBM7MHNBdr1gClxnVTG1mqQcM+BmzN+ZGpr956ntnpf%0Al2+scHZ+xIKbzi+1AQJYRT5SyoV45ATjqizQRcuhMoH9UpGkthVOT7BcvS/NiNohW3RR48oyrq5C%0A89n9i0IXPcNhztZKGaaNW0M/4iZC5NE70ta02urCtm+c2QveAcluT4gSoRoOdiTjEijhkp256v3w%0APHrOfAMkLxWkhq27rjjkT/yRZaX0Y9EHZ+QUlGjMpJM0VKwixUs2EIOdFRU9jkecDpADN5WGvXdN%0AWmyN7lFVUUmP8MyJSWDZNF4fI6XVI3lwexKUmNUTm55rZWEAGGDtH2w8Mj8xaWjr9ogpMScq+gU/%0AEkhukorHgw9Fgdba6BNV5azG1VLs5/ZIYYsYKYZ1Ub1hjDMYTYlWerR5DyQjJFX1pdbdubwmGbNk%0AXxpaBddR0QFX6qidVHW2O9JdKvJRe/Nw2tuigL9l03R+5HVSbD2DKeFYQLI235nsf7JfklHJ8JeR%0AoD/n+vWvf8133333c9/Gz7r6hNOo7+oiM7oSFayso1hkSswhijACJbYHn+uwWEwmxgfTOAjQo4Rr%0ALHQZyIVkwr68qTBVhJciGCeBcTIS1ZtLJkYVzsCjqBW5d0labLvrmB7O87dwKHSnCqzbljT7bMb5%0A0ScTWmvquhcNWhSWmtjoKbOjDuvtLII77ZeFmYkQkwqno6bCctVtJQvSoOVplEzM0CXt/Z+iXQPk%0ApCT5PcIKC1YDle5zVhB4lDLobJRWDyjpo6rlCqerCB4VneJxgLvbQ6tg7e2Xk4nGHExC9KMTR0yJ%0AmR5OKUxLwVR8sU/cJFdhxvbg0zJOcI4PpuUqkCcFsS+oGxOhuOq905Z5a0uBq2wktopXN3b8qk3e%0AvtgqA9ZG42ByezCBfboU4DY9uOn5DgBKR9foJp00GoTZj0u0a6cpsfZMUvT6KsYBbjTxIzNTCo7p%0AkpraX43AzbcISwUDUEJbZlqS35NbP5IObD0CN+faN2ZGAj9mIb6EVL8gxXEvuBP0C+QgmRDBaHSa%0AAW58WsyzDVsKpns7q1t8CXH7jCdZADdP066HycQQ3EzyeyvkqagVCHTHWPvaZcZU9veUlA9U/gVV%0ApTqfDUsVzgEAJMQRAPxihM9Zy90JJXdFKGXnk44Ec7tR1/0Y5153ZAkAklyHOdvDZKycTQKHa452%0APQWSq9aCm/a9L+u3jXHuNa4sKGH9UlP7JIE0U5pmALejMc4wBoCLnEZItnuPyyDrqvdHOgetJpDC%0A+myrAzTVORgUSbxBMjGnmp/ZhHPl7WgU7A9ifEbOJG6wzLhKA4mqNFp6XastRU7p+QT+eey2vgpu%0AbCDKnKR4oNA2MVwCNxszKUoMwp8ONBw821MWsApbUq/qbDFcQ1ZKF4dNx90O2hth0prUHJ+RSSAJ%0AWmOX58zvWAAdEDQUX5xhyY5jPwtuykvSzFaTS8tue0P2EnrSFkksuFluyfyrbo/M+pFT4OYAAH6x%0AI5RX4vW0H/HEoA2MIzYRcDbj6joqeDj4ffuOu//ZRHl8T73PNhu/bEPQikQZx9iJE7+1xdHGkKkt%0ABKjS7OsgCObBzZkiiZjYqJI+j5nHRXDoiq3FDAvIxateIGhrxsDdjK3dc07jEa213dseF/6eQykp%0AajnybWJq6xPaNE5TwmssKPHyI1opdHYwbWC/gBK/rJ9zOapO6QWQZ1BkpHqH1wgS6yiW+gqPX16b%0ABOR5Fyh93nskfsVKmiBlKVGOPIkf2EkYc+Pl4l7o0gVdi2MTA0nCC42Clyo6agMZrrkgYFTh9CWi%0AASU80oM5mHRR2CDg/C0cSLr5yZQ5af6ZQhu7xf5C1e0rpm9Q5DzkBv316u1sojxM3HrxxUmA65IJ%0A7Xff2SWc0yDATd/QJsnafiGZEEIctRRMKxMAlYpJ83tcH697jHNV86Mw6IQuARILKolKLFc452xt%0An2PYV1iIgKfcIxWvywJ1AwqfF8yIHQ2AG0OXtM85s7eHdMm1f2C796iGYwFn0HJ/QezIVQkSX6Ib%0A8wK46n3VJRPn7W0X4LrKRlTvkG2JasykE0+KhQB3oTJRmqoLRU6L4H7vs/YzEmuj45YCC25KK1BX%0AM9ACGVYmrVaKo0suMa4suJnwwr6UZOoLtp6ZCDGmXUuk/bu0MD2cunS94OeBElIIfBS18EwQWBSk%0A+T2lNs+bBN7sZJlONO3EzHvKwrzHGHBzrve+Y7f5E/HFeAImRQNWir8svuhs7Tfm/XzIw9kWJ7fm%0AmBJVVaG1HvmRkoQ0/2zuqbIUd/R40stXrH7crQU3rR+R9bI2zaytYQwAlzmHJiSrBAkv1tbz4ouh%0ALxDS+M+mniTcQ00Ju7edXsC0et+BEj6s/YzPe8/UfMuir3CeQbsOPIkvQTU+XpMT1rbCadtBzxUn%0A7tvArPiiSyYar/tdv565OU4mSs9ne/BZ+/uTwttOm8EVSY70m8q8b7mzyYTRuFpmbq7EjsfMoxww%0A95Z6weE040pWNplw4KYtkkRnCtR1VXB322VBmn+mUtaP+F43WWbM3JybmHQcs90frKigMve56EeG%0ALCDpxi5PAKCRqKi77+N20jSQ+JXxrw95NPuOuPU1tgYoSEmyz0ZQ1rJkzx3jDA7c9Ls9mRw+o4SP%0AaMZ+ZDjJZ1ZPTEqjQzIsSJURrYK48yPnaFwN9iOgggSlxqyUcgHcXHsliV/z2YGb5TjhHq6lRHno%0As9vGJykeEJVtA6sdKHG+yDlAZSfvuUKAroythRDLRZITBSld5BRewPbgs5L7k4xh/ZslAAAgAElE%0AQVQrZ7vejxwzyYcFKfecU1ZK5Vp3fUkqdmwPHmXUa5ORL03fGGtclWXZPXcaSEIlCERN0GRQFej8%0AQCW8NxVb/1jWv4nE59/93d/x/Px89Of/6T/9J/7yL//yq6/zj//4j/zjP/4jAP/wD//AZrP5X3aP%0A/1bL9/2j+37Se+CfqWTATRzyUlesvRK/FVzFIZvNhqurK56enkaflbIkjvXoz6oP3/AEXEUBWige%0AEHzamTf8310b5+LF6egz4b8Yp/DN+w35dgeUXL3/Fc/AyhOsNhs+lQXJzS1hEOP5Je/f33G1PlCp%0A56PnqdTvuF6lrL0d95lPFYYEquVms+FZKZp0NfpMW+fAgfXqgs3G9LP9+OOP5p6++YZNnrPSplqT%0A7n9is9mQB0arYL1Kzt4HsT2YruMImSYk+T0KnxDBN++uuUrsgZX01/7pX56AnPfvN0ZoE1Bpwj2w%0A8iSrzYZtU/FYxSj9wqV/4CJ+RyPHv/fBM07s3fUVd3dXwJ4kWeOvL5DWRq9CUCQJ69UlsOPdu2u8%0AsAX+lWR9wWZz211Pe68kgceN7Ze9t8nEZrOhCANegOtvviUY3EMQ7gj8qLsvV829vb3lu/fvgH+m%0AVSFJfs9V/B8ILtbmIAe+fX83m1DM7WuAy8tnarkllYL1ZkNWmYMpbD1uLlJ+9atfAeB5Xvf5l+cK%0AeOX6+pLN5qK71uPFJbQNt5sNe09Q+eZg+t9vd7y7XFM0T9y+e4cc3F/LP3ORxmw2G+Iow5MB6c07%0ADmXBu9tb6o+heV/ef0D9DtYX5t2Ign9CBtHomf6lMD7sV7cR4U8l94cLVp7Pt3FE+O4dn8uC9OaW%0A9eAzq7XicXsYXUcpxXq9ZrPZsI5/h9f6xMUj6yvNxWbD7+wZtrm5YrN5d2TTpbUpfOAHVAubzYaD%0AL0nze/LL71iF5vdZr9ccDofJb3UgTcfPerh9x15rNhdrmteIH20y4QnFb67N/g+S9ej+/HBH6Enu%0A7u64vHzgn5snrj58yxNwEYXEmw2fq5L4+hbfjwjDls1mw+XqmUbnR/unbP4/bi9TVt6efz14lFFK%0ALOBys+EZRbNajz6T7w9Axnp9xWZjAt8gMAH2d999x+1PnwhbE2yu83s2mw2ZbS9ar1eLfmRpb4e2%0AP/l2laBpSfPPNCpCAN9ubihKY5vVasXlpaFj/y7cImXB+/d33XWa8sADsA58ks2G+6pka8HNyzBn%0AFV2ivWB0Dz9Vxh9ubq7ZRIn9DS+QSUqI5mqz4QVNtVqRppfAgc3dDY+HDPiR9OJq9G4p75FVFHAZ%0AGFbKNo+QVdn52lfg5ttf4dt70FojxAthmHR7wJ3xm80Gb3OD4AcaFZLm99wkMSKKjA6Q5GyffbH6%0A0fxOgSbdbHjKPwMQtJJ3l2u+/dZcLwh6O6kmB3bc3l515wrANl3ja8X1ZsMrUMUp24PPr2733Fys%0AKH7Kju6v1f+dy5XxDWG4w/cj4utrCmsj52uvvvmW5v+By6sVH96/w5e/xQ/j0fV8Gwp9f6ORO832%0A4PO957OJI7z12pwp7zasBp9J05qXqh6fm23L9fU1m82GNPSRKiDNf2Dtm/PI0Zk3t9dsNldHNl3a%0A1++eAH5CaxNb7KQiKp/x20vWsbHvarVCKTX6vFY7Vuvxeby7uSErjY3KH0IerB+JxI7vbsw7GqYX%0Ao/uTwRNxYH6D1VrxcH/g8v0HnoGrOCK4ueFzVZHevsOTIXFs7LJO7rnPx36kUZqq1by7WpPKHT/s%0AfUrPJ/Uk682GR9XC+oLbwWeet69AzuXlDZdXxn94Nkv67rvvuFlnlHbq0mX1wGazYS9NBf7y6vKs%0Avd0oDfyWGsG762vqbUSS3/Og/i/zfe/fUX26QSnF9fV1588C/zNB0Ixjv/cm9ruMQqLNhk9VYeIB%0A4DYpTfHLH/v5+NWclXfvbljnEshYX9yio5hEwsVmw5NqUKs1SbwGMu7e3/KuEcBH1pfXbK77xLcV%0An7hIQi78A62GpzrGbx94t9lw8CR74N2vfo1cGUZZVbbAK3GcstkYHSvHUL27u0NE10R8ROGT5ve8%0AS1PaPKKSAbEvz/bZqzjiXgZcBD7xZsPH7CMAF3hsri/45hvjd6Oot5M5Vw68e3fTnSsA9+mKSGhz%0AHmlFFSY85Q3vNnuu1wkfD/vx+2HHOF9drPjw4Q4pXwiCmPjqmurHfzbnUeCxAy7uvgVeuLpe8+3d%0AGvjvhMn43fI+GtDw+8sWHuDjzuP/BG6SGNqGB+Bi855k8JkkKdCM/W/TNFxdXfHrb+4Q/BZUQJrf%0As/Y90s2mY66+f3fL5t048T61bj82wGfQ5vue9QGpavzW49LGG6uV8ctjv/bMxeVqFFvsrm/Jyrw7%0As3/v+Rz2Pv/hw473VxfAJ+L1FZvbwf159yRRY7+n4aksuRrkRzKJeAAu339AfPJJUmF8afx7kGJ0%0AT48Hw965u7kgLV/57cGnilfEmHjE5UcXg89cXj4CJTc37/At4COEKQzd3d2xucrJ1SurxPyOt0nC%0A57pCCcnN5frsvf3Hsv5NQIm//du//V9ynb/+67/mr//6r7v/3m63/0uu+2+5NpvN0X1nO7PhSxnw%0A9PsfUPsdkT4gEKy0ZrvdorUmy7LRZ4u8wvPF6M+0pVy+fPqIrisqz2d7MAeqevkfwIr7p1e22/6n%0Af3o1NK3d8yOlpY5/etwRCcnh4YHs8yeoSnINu12G5xnbt1VB3Wo+39+PEsF9WSNVTbv/PU95SO75%0AVK8v5jO7FwjC0T3v9wYseXx8IUpty4n9+yzL0HXJhVXsTV5/4P7+Hr39TC1vQKuz94EnNJUMeP70%0AExwOhhGAOZjqfN/RBz9+/IhvS+evryaZeX5+MKr90Cn4Hh4eyLdb2sOeTEl2VUT08i8E4nteDsXo%0A/j4/mesU2Z7d3jj758cdF34AO2Mj9fSIDmMeHkz0esheyWx/8Pbphe26R3EfdwdiX5A//g9iLfh4%0A8KAquf/0CX1vWCXPRYkY3IMQisMh7+5rtzO/f9M0lPsXQgRaSdL8My+ffgI/shVOxcPDw6xN5/Y1%0AQNtUVDIge3qg2G4Jnn8P3yqCBmRb8/T0RBAEPD4+dp9/saPMsnzHdjuofHoe7F6NjR4fKKKE7d7n%0AP1T3UJt988PHzx0NEaCoanRTmWuLlixTZLa6s/39D/DJ2OilrKgrRdOY38sXmt3kffu4NXby9v9s%0APn/w+dYLeP30ETa/B9WSKSgGn6nrgrpuJ/t9z2q1YrvdEkoQuSIpH8ifHim3W7IshwsoDju222Mm%0A0tLK98YGeVF2NkrzmG35LXFg3ikpJfv9fnQ/VdnQtGN/qmylYPvjD/DxI6UXsN0bu8rd7wCPT4/P%0AbK/6+3vZZwTWN1R1gdbweCgRwOvnT+zu79H5gUIL9vsCKY1va+uScmIjrTVZ3SKaCoqPbA8BZRhR%0APD9Sbbe0Ly/gB6PPHA7Gdz08PCNsWcvt1/1+j2hKklaCB/Hrj8ZGD1sq+Ru0ahf9yNLeDtDU0ufx%0A9z9Cnlk/IljhUR12XXD9008/dT5lv8vwvInPzoxP2G0/c9huUfmB50pStj7t0++IvP+bp30++sz9%0Ao6mGF/sd+8Zc+/HxhW/CiPLl2dj15Rn8kMeHF2uDFwr7XfcPT2z9/t163mdEHpTPv0M0Ps+1h8oP%0AxkZb4x+fsnzkRzzPPI/bo/f35t9VVYWf7VjjAYI0/8zTx58gCKllgC/02T5baUUlA/bb35Ntt8Qv%0ABrReaQ+agsPB2OPh4aG79sODsf/hsGNrpz4AtEFIa88j9fxEGURsDwG/yj8i24qsari/vx+Br0Wt%0AaCvjG6Sn2e9zCi3QufER6t6AJA/7AkipKvN7BVLwsj+Mz4BH83vIV+NH7vc+pWfPI/veHRpFPvhM%0A01ZUZTvZ7weur6/ZbrfEnkCXkOafOTya8yi3Fcp8/8p227ciurW0r8vMAFOHLLc2ejRVznJNmJrf%0AzvO8Iz9S1y11XY79iALqivuPH+Gz9SO2ousfzPN/3D7xq6i/v90hx8N8T9OWVFXLq41LXj79BCsD%0AYGStJjuUYP+tbmqKqh77Wjs7UtQZnt6yPcSUYUz2aM6jdvcKl9ejz2S5eZ+2949UtfF5T09PhGHI%0A4+Mjsq0JGoHQCv/lp87XVvLPaevq7L0t0dQyYPvjv8Knj6T5Z7SSBAjK/Us3CeLHH39kvTbJ/OGQ%0AIybvkYv9Xj9/NOdaVfFxL1HaxAeJ/+95fB3vxYcnA25mu1ekfdaH7RO3YUT+9ETpbOQHPD2Z8+91%0A90Rh98in7SNxE3XXe8kKAqB8+RfyMibTkma/63wtwMP+gMiNH3K6Ha8vB7Zb85wfPxqgoCxL6nbP%0ApU1T0vwzDz/9CI9baunjnfAjS3sbTOvu6/1n9tstyfMPAFwID13lZJm5h/v7++7zT0/GrrvdC8K2%0AEgKoMKJ4fjLn0eszhQx5zCXX+x+RqmZfjvdio0y1vSnNe+X5gt1rRolEZ2Nfe78rrA0O7F7M3n96%0AHb9v9/a3M3G9iUcq6fP0k4lFAPZ1w2H4PuqGshjbLcsytNY8PDyYyVoVJPk9+21Dtt1SWubY4fWZ%0ArR4IaX5hVbnxyfuDebb29YXk6gVZXhKsjC/zfZ+Xl5fuflRrJiaV1fi8UxqoKhPXbu87PyJpiXKj%0Ax/D7+wdWqr+/fV7g2fygVRVl0fBiWRkvnz+B3YO7qiHPa5LUnMtCNRyqsY1+sjmaLJ7w9IH7wwVh%0AFFM8P1J+6vOjcpif2e/6/GlLGFnh55cXgsDELbouuBAevjT3/Pj7H8jt+ez2yNxa3tt/uOsciYY/%0AXY7IH9DqaE5eANkB8ozEzhq/tMl4FEVUVYUa0BNn1a6Tgc6BpUs+Zj5aC1JH4Vto33Cjc8D6NEe9%0ALCbU1KDv4YR50bQ0AK9+5LlMzHNNekGHa24ixJR2fSE8QJPkW0NvLQoq6ROcOaEAhn2FeUeXBLgU%0A3gkqsEZ6dIAEWArfsPe+LCgRvNYpXnVaUyKUoqMuTpXctVUEn046gSVbS7x6y6FNKRzzuCwG9LQ5%0A8cX+v6eTTi5sD7pr3+gmFLyxh7ORfid2JIs9sc5I9JgK7JI2GM4Fn7QmRUPadUEVxjxkAUI3bGyF%0Ad87ebuJAP16u75l1fa4qNHRJr9vbx3opnbI4pl92ezBVN13msxR39wxLPZxg+kGDRpI2T93v9dbx%0Aq914OWfAIietHwlaSeLN2xroVL5HKxq0Jlk/cm+TibV9/jm6pOvh7KjAw3G3TW2ylDj+Yg+nm3Ry%0A5Vd47YHnMqIMIkaq+V9Buy7LsutdTQLJWnh4uiI49L3gtfQJ3jAX3DAl/O4dSawfuRDeSdG02QkF%0A9l5cu0ypBbsm7do3lnrBjyfLJOOpGRPadT9ZZqopYdo3vGrLa7Oi1By3gc3Yu5nYGno/cilsW5Lz%0AI65V5kw9CejbN9y9BIctnq47W3ueh+/7X56+AdbX2pHAZU4ZhDyXMV6749JvzESICS29Hoimef5g%0AskxTm5HAnQ6QsdFwby9NTFrpgR8Z7CNgtjVpTgfI9cAnviRoBUn12F3D9YIH5+p3uLOm7kcdJ80z%0AYSs7qrRrKXCrm5h0tLf7918XBaX0O3DzSjxZe8z0gg9o12YixMCPTCcmDeKRJZ+98fcIWmPrcHhm%0Az4sTw7EfGfrsREkSvUcWJvFqywIlvDf1godCU8rA+LYiHxVJlidCLOxr7CjgMkcDeQtZmy63k45E%0Azs2fHbU4FsfxSNhN8ZnXlPDrLbs6oRRydGYThogBN19KgZDLOkBp4NnYz4ASw3jkLRT3KPC76Ru6%0ArkmyT4A2tl6K/QY6auOLxaMJJaUf8FIlePUDq0Asior2e3thio8QRh8IY2tPgBQnxInVA1oLnjKP%0A0vPHsd8X2jeUUtR13T332pN4rTTtjbZ907UWnT3udtIGRpGTti+ErSReaAPrx69OLjZslS77NjCA%0AG+9pZA+36pEfGegAYfOj4fjVUfvGcRtY70dMofDh4FMGcZdnAV3u5dZcW/q0dXeNhx/a3yPPKN8o%0Acv7HtH52UOK//bf/xn/+z/+Z3/72t/zDP/wDf//3f/9z39K/+XKaEpUMID9AkZGEZiev6V9e4Ch5%0A86ebdyJ0WXoBrRKUYk3QPBDMTYSwL68TA4ThwZSNBWEmL6/7fHdPli75IdwhaNk16aiH81Qv+DTA%0ADYIAzzMH8yUegayQuu2erZbBm+b5hrZ9wzmUpAsC/MWJELOiotAdKCaZKCiBQ7u2yYQ4CrjqQTLh%0AmULiYCLEQMl9OunkVBDgS/z6nkxd0mpN48TuBkrOwzU9mIZBQNwBQCYI0EXRJxNv6eG0NmvKXlk+%0AJjMA0EKA24uKTvf2+PAug4iXygRid95zZ4/hmga4YwXmPsBtvKT7NzCfKLvfcq0f0Mg+CJj0Jw6X%0A5wm0Hiu5Dw+m1JOEWpC2r12AUzX/kz2c7j0qC5LmGU8LLvyxNs10sszU1sMebm2DgEMlaQk7cPNY%0AfHGodj0BJabCUkdBgB6pZ7vf8UNgftfXOqX0g5GmyJyt3fN09zQJAi7xiUQ+2keVDIje4EcCp+Ru%0Ak4BRMnGiP/l4QoGtNBY9cFNqTaYu8ar7hWSiD3CPkolBwjUdv9pNepoJcBMHbqoLSq2haUwPtx0J%0ASBiNPnPKjyT+BNy04LZJJr7OvsMV+l43fUNrjShzQlF0tnbfO98LPnNGDqZmlF7Aa232kttvQ3u3%0AStPqQTLRadMME2ULSnjGRkMl93IxmdjSEJPX0uhJDRLuuZGg02SiqqpOk+fS85BakDYv3b0MRQzP%0AWZ0fseCJLnLS9pVIiRG4OTwf1QKQPBKWKwdFEgRrPa9zMFLNt/IGrT8utrhrG/2Ooc9eSCZs4vJS%0AJZRBfDIe+Ro/ciE8IrLu93ITk84FksGAmw5w0wNQ4kp4RJ5YLJJ8SeS8ERIFHPSF8SMzeikjUGIo%0AvjjSbyqMgGutEdLYZ2lsthEnFnj1A/v2glKLCbgxtjXYiRAz4KYbUe78yBTcfJOeWOj3Qpdljqdq%0AfFFzIYyIq+/7R2OzFzWuJuLkpfTZ1SlCN7wPDpStHo1M7YDkUZGEMbhphVe77wxMXB7MjKnM6pbI%0AE/j1lkJc0Gph/MjoHZkRzF2wNcCtfeHS+rmLIWsbD54LJruYtR6CEnpPosfg5hcnncBxXhMlHQP8%0ASjxae8wUpDqfLWimWnnTeOQrClK39ru2e88WSU7EfgvgZgckC0EgJCKyz7p/7QCgP+WRoP8m7Run%0A1l/91V/xV3/1Vz/3bfysywnUlTJAv75A05DEoA+aRPfJBIw3dTM3yi9yQi4Z1LVJmoBK3pIsBbhq%0A+PKaP+vmJxc5Yjg28dD/m16BfiaZsIjiQV1QiqfRwXQccJn/nQYBLuBKAxMESM8ltu5gCt6EKAa+%0A0aOgLCAICdoCpOJC2coE86JpR5UJaxOKwrA3tKJUkHOF0P/Khyjj/23GzsUFTZEvB+riesK4cMmE%0A+U/fh1DNBwF5Y1kp1QOF+D+AF0rPJxyKHU2SCf/EwSSF4Naz0xq6ZCJ/09hE6APcsqxIAIqcwCs7%0AW8McWt7f52jFaRcEaFuZyFpDZ72Vj8B3s3PYR8lEbQAgDSNBKJM81yOhy8Xxq+qB2rtGuSBgUJkQ%0AR0wJ+0wNyLAXFXXv8IXwEAhSfeh+/7oZV1S+dg3Fx1zFPdWW3SF6P6K17sYJaq1Rc3s7GoMJpRcA%0Agsq7JWy2SPGFyoRLJuxs+5H4VhTT7jRh2gcB7vOR9WejZEIboK/0cihe7fWKk7Z2axQEWD/iywpa%0Ak3C3ZUnreW9LJgaMK13kxOUjGt0Bbs0SuDllAEnPvKNln0y0GjIu8dofuAobnvPxZ2ZV8xuMP3o0%0ASQ1FDhfXgykULCYTea349VrjtTsKfkOjH2mFQLq9HcVHWjJOyMuto2RCeGg0cWn9f6veNMYZjKBn%0A5ZkpPqKuQCl8r+JCx8t+ZAHcFPGATVLmlPEFB+tH7vwnwIwIvLLba5i4gQEcykL3lTEXmAph93s1%0AYErIIxHXvFb4EoLmgcozffSlZ0ByschKMX7RaHmIrjjh9vaVtACQ2kFh3v/uvs8UJ+78iPOlZUHq%0A7xEILuQxuCmEGFQ4F5IJC0qVXkCrBY13bcHNP5v1I9HA1mDGY3vQJZPgxIn1yNZLPvtWPkEL+2aF%0A5+/HbKJJPNKNa1yqcAaSBghk7/fLsoL4fAAInPC238U1jrl54/kIMQ9KzE06GQNAhfXZUIpr/Pqf%0ASE9U741Y6rz44hDcdN/ZTw05tvc34QGhGzIuKfUjVKURcJ1ht4H5jae2BjOhIFG2SCJbfFUZhoON%0AR+I3JG7hcIqPfT7Pq7hQYdf2eZQoz03fALNvXgzYZUAJSaaNdpABN1fkjWJtUVhnK3fGHRVJOl+b%0ADNgZJwC3pmelHOQNUHV+pEMJZwtS/X8PbQ1TPxIZRqoVPj2budkVSewXljmpyAmRrORppsSsraGP%0AR8KYQyVRMuZCPwDfHPsRpbiwQYHvC9DQBrEp85Y5urCxSTwBN+Uxu835kSvxiEayb1eUfgu7vGPd%0AiWSst7FUbE1T8++CVgItOrbt4E8P3Tv7y0jQX9bPurqX1wvgyU4nSBIOWhGpMVPiGC2fXCwMQbpK%0AuUEUAepgY8dUzhxMjepp192LRH8wFYMgoB6r1AKjoMu9vCa4g1xfUTJAyxdmsMMXkgk8RGC/p6Pw%0AvTFR9r2Odu2qAcpXHV1yfiLEAlMithWFMqcVgkZrSmkCze/Cl+WRoHJ4MDGew2wPphFTwl9u3/h1%0AfEDQUnlGANNMhCjoxibK8Wvuue+0a3owXUuPVmoD1lg2wVsBoG6PVDW6rqFtkF5DKjxim+Qco+VL%0AB1MyYKVklF5AI1coEXEtjil8Smsapbt76GzdHXADpoQ9eIdo+VwyIYCweaANjVBhN/O8XEgmJlU3%0Al0w4W3dVIHHo3pHhiN5zVsdcQpoqd5F3s8Yv6NvAoP/N+wkFS8lEYQNc8/k23CxOhJiyUgCaVvT0%0A1GEyUY8p7jDe267qcSOf0EgKLiild3aFsyiKztaJL7jAQ3p95aYu7N5/S0uBJzoqMGWB1ArlKa6E%0AjyeXKpwzEwrA2qjAtcqAAZIBfhO/dpR/t4aMKykF0rOA23DcrQVumrpX6u9tfby3fxMbrQPnv8qu%0AolgsVDiXmRKBJ7kUPspXCDS6LAaTTt6QTFgf1pRlzybwai7xFydCnGzfGFU4PXIu0Qhu5HFLQd2x%0AUiZtYCNKsZ10MgCSzWfmGVdJ4OFV9zSB8SPl0GfDPAtIW40GxraG3o+k7A19v66o5dsqnMF0jxQ5%0AqbB+RI/BTaeb0izYWkwrnBatbMM7oma5nXRY4QQDSpjrzDE3+/uuWz1igbnf8YpHlExQnmFcdZOF%0A5uIRx+5bqHDGUpAID88zlW2tFHX1tjHOYH6fYaIcNBmt0FzLeZ8N8+0bIgjMHw5a7gBKeYvQNd/F%0A2SJz0zCuhqDE8B0pBhMKzB91U0Nm/Mh3ofUj4ppaaxQCytIky0t+ZGJrN6HAMa6UP4j9XDxy5hhn%0A85yynwbmns9vueREkcTt7cnXidEUn4ISSY7RO9n4x/HINPYzrZ3jdlK3H5sjUGK+em9YKVtq34qW%0AD35/YGEk6DJTwrWLJxw6kKS2+/DceCSaghJFTmx1jFI9trV7Z4cA+nCJCXBTBjFBENIGd6TtEuNK%0ADxhXdm9LN8q1t5GOYsM6H7SBTdltHUuWR9rghiCMLUvyhK2/0L7h23GgbWT/4eN9BwD9KU/f+NN9%0A8j+gJR09SwbwaECJMkrZ03Ybd/lgmlSBhBiBCQ6UUNGdPZjy+fYNf/LyuqDrC7RrYPQCdzQn+YSS%0ACQRr059c5kYYciaZkFIgxDJdMhKCVHjowcHUFgWN9N9WmQi8PpnsKuWmwhlIgZTyaFRR285UJqBP%0AuLpqMlS+SSa+CZ8pGjWipR9V3QIxol07G7kqkJTGPsFS+0aj+D4yQUATuIMpMMHbQmViKZnoqvf4%0AVJ7qwC1XmXhLNXnUV+iS0sD2OqsvVDiPKHyxmcNdV10yEUUxbbhhrY8pfMPEDYa2noyFCiPadtx2%0AEM7QJfNakfrg1w+o8L2ZsR3G43dkEnT14xrNtaa2jq0NUs8kW7ppqLW7h7f1cA7H3Sae+b5Ez4Ob%0Ai7Ye9l4OAlwVfcBrXrgK25kAd6Z9wwVd5TjhGvqRudGJjmZ8xZMNAhIq4Q3YRMVMhfOYLllVVWfr%0AsJV4QkDQdteoyrfTrgM7uWNIKa+sH4Elnz3DboPe15a9rZvAqI9/F7zMBlwwrt7P9oJPfHaw1L7R%0AKL61rQu1b7535CPn/Ig/70e6qpvwqD3d30thWu6CN7bKAJRF2QeTgcIXglAv+JGlqtvERqWQhFGK%0A8m86vZihvd2+PB4vN2FKxMcVTpcoD1feKG7DBq/doaP35rmsz3YaN1/SS5mCEqkFCxKvGIH25h7O%0AbN9w72OrzXlUFl0yES8USb5Y4bQtLmUY4/s+KrzDr7fE3syYSqWOwU0tTZQ/SCZ1aECgIbipgeHl%0AcgvmrfUDbbAhimIqB25WJWh9DAB1jKv5eCS0ZwUuHqkKqsqNcX7bGTlKlKWk8lQHNH11+wZM4hEH%0AJBvg6/vo9diPuL1tgU0hHLhpCwBK9UyJLwDJrnX3myM/0ut3TTWXwPyszUzsJ4Qg9gUXwqOxttZF%0Anyi/RU8skOLIZ+tAsRIe0UKRZE5PDDj2Ixq0v0bJmFtXJGm+Bty08YhlgThbm39j73vOj9SK75MM%0AoRtU5MDNafvGcaLsGFdw7EdWWtKgCQPV2ajyjDixnJm6dmoFg6KlY276vkF4hn5kODb7i0USG4+W%0AQUgURTThhrDddvYYrmGRpPOfLaN3BHodIPfeh/5xQaqwv2PaOj8S9UWSRVDiuEgyBDexv3EZ2S9+%0A3PagxJnstj+m9Qso8QeyIl9QhgnaUm/zIGWnW6RFaacHk1IarWdeXjAvR0BQFDIAACAASURBVJ5Z%0AmpN5UUTyLQB/lrzOt28cMSV0V5kegRK1HgVcMD6YnBO+5NFUQ6KIUmlDl88zk1DOBrjHs6rdM4va%0A3pM9ECly6v+JZCJy7RuDZyt9zVp4YG9hrtdttsIZp/Y6RsQLQITXKBFyZ/tYi5mDaRTg1oPAqLL0%0A1IkYoC9BMN/D+W1o58i7ANcFODPUVJi3NfTJxApJIZW5p9IFuAHhrAFOr74/uReDawMbwNZLQYC9%0AzyWxI0dPFWaGexvczYq41jOJm1bQhk4QLO9sNBQDhOVk4jdpjtBNv7eDaFx1WRBxdZXE4Qx2gKiV%0ANFoThHpUBRre99euDiR0VOCiwA89ct1+RTIxudjI1qYy4XkeOv4AwJ+nu9P6HdaO7Slw8yjAHTCu%0AusrEA21gbW0ZV7ptZ/2InKlMDP2IbJwfcX+ZU3YVzjdU7wPviApcetpOnQApJUEQzIASMxdzPdxF%0AT7tW4R0awYfwmbxWowqwE+IaAW5dG9hAWG4iTuwSzqGQo9aaolF8CJ7RSHRowM3CVt30gh/xZ9o3%0AXDIBsMaj8AegRFlQeW/UARr6kY7dZv5O2uBumXE1uZgVzHUJd4noAtyLGRHXOT/SDCuc7v0fsNu8%0Awd6u1HEy8eepmWSg4w8IISiDcOxHFlsc7VdOkolYSTJavLDfj2/1Ix2QLANzHhU5fgCt1ovMzWUg%0AecKUCCJra1Mk+T7NF5gSY3DTJBNJl5SAESdGc8zcVMd+JFEPNNZnF9KBG19KJvo/G4IS7txSHXOz%0A6PQ33sbcNC0FXaIcJeRSsToFSpwENy0AZP2IA76+i55nW2U8AZ7sNcVax5RwwA30oqKT2K+aKUht%0A/CeUjBGhaWUohtX7JXBzxo+AwYzWwqNyPtPFI2/1I75ACUk9aAOq7bVFsxCPLOqJJd15pOuKSmOK%0AJMGm0zmYZUp0fsTpiQ1bE7IjUVFYZlz9WWLbGeNvjHmc0KXb206vyK7R+8RxPJIoSSZaw7izrCQj%0ATrxo0sU1Ym7WlfG5tmMibOb39lf5Ebu3XezntzvWXv0FPTHzZ0fFVs+j0YMWD5YLUgJN2D72oITT%0AbuuA5HH7xhTcbJqGpmm6Z1YllFpR2pvTj/eD9o0/3dT8T/fJ/8BW6EmqMOnaN/LQMCWoBErpmZfX%0AfG5e5yBFlzk6z6iCCCklOjYH0/fxMVpetzOViU58sQ8CXDLhBeMgYFi978UAH2nsy6vAiC++PHbX%0Ama5pr5vreQfQ9nworUPTZUFdvV2ltheos+i9EOSeRiLIc9v3N3cwzQQBwmlBDCoTpnp/xzu5TOEb%0AtxQMqMCDtouhZogQYlFd/EPwgpIJQTzuT9ZLQcCMrcMwNPtEaWIlOYh2VL2tpf8mumQHXFVNF3A3%0A9oSTViJkOllmuXo/7iusBslEqF6IZDPa2+UEAOrQcm98wI1ERbueWTlLTf3zlQkC2nBDHMcmmRi+%0AIzMCddAn/9NkImgFO1qKeN0FE29Fy30pEHa8nLORihNeaQkWGFfLIl4u4XI9nDaZsGycP0tnqm4z%0AlQmXvOlBoKTCGNUeJxNTxpVAk7QG3Izj2DKuhgHXMeNKyuUKp7b7rR6Cm1aE601+JLBtYO6egpBc%0AKiJkt5/mALejvnsYs9usHwnjFcq/ZuM90+oxkODETHs/MhS6LIxApQVuRuw2X4w+D3STTjbeM21w%0AQ5SY2fF9hfOEH1kAkutKESLJpRpRyivpE76lwtn5kbpnpYTuAczfxXE82yoz1cLonqUq0EVukwkT%0A4CbtA6BHPrtspgCQeW+GomldhfOIKSF7bQa78kbx72wy0UYmUa6momlfYEpMk4mgEbzqFu0o5WVB%0ALX0kGu/M9g0XEA8FAYt4zW7A3HTVvuM2sOnFLOPKnrWVrXC2tm3lf1stgJsdxd38mUkm4tH778SJ%0AvWmiPNiTeaNIZE2gdh24Wbl20iWfPbF127ajCQWisr7NZWpF3k0qeRO46dpJy/5dOwhFrCRaazzP%0AOwY3l9rAbDupLnLz/gJefIOSER+C43bSslWje/Z8K3Tp9JsGFfem7uORcA6UaPqWO8dKgYEfWSyS%0AHLcUOFvnmTJxWce46s/I/xmNq7qqej9iQWpdmu9Y8iNHK0460K6WHho6wM0xN+djvyG4SX+OOVBy%0AJh6ZbSdtFL+2LFmRfmu0ZoZ+JIyMXtFgLbWTDllAr7rtRTxLKyj/hvbGEbj5+gxaU0cRuVZ4C8XW%0ALxWktC0AVp4tSIW9H8lm8pqj9o1pW3qU9Bpmk4KUnghvfwgPSF134GZXJMm/xG4z/z1t3W0KzQ4z%0ARp4ghKftm4HkP6b1CyjxB7JCT1D5cQdKZF7MTpu3pcjV19MlYZRMFkFIHMdo/wolQn41g5YPKxPe%0AFFEc9EzpKKFtBv2y3QjC4cvbknoVkd7TBnd98OIFvSjQXF+hfyLAtUBB4RKnIqcqzZv+NoE6MWZK%0ARDEHYWyS7Y3N5yh8X7J1h3JGkUXLT4ESNugKbDXZHdaHvYkKJv2y3X0PDqa6VTRKs/FsEDC0dZdM%0AfDkIGNo6zw04s9PtiOZmxq+eD0r0av89U6LwfWqtUNa808kybatBmO6R4Rr2FeqyoBgkE2ABt9kK%0AZ5+4ATS+m3aQd32u07FfSwCQq0w0wca0+HhBd1ACZ9OuRSXY6YYsWnW27no4z2zfEEIQCAZU4Jwi%0AWhvGVb2QTEySqG5NdDdKP7K2NpTcqa3heAQXjCsT2tqoG5s46Lt3n3crc0EATWfrFmjq2jCuYLHq%0A5hLD6bgzVVihUQdKlLmpvPO2IOCIcRX1Pjs7GNtMA9xZcWLzD7ugdOhHmnBjRPoYtyZVrUYKOnG6%0AowD39dne5KQXvGuVOQaSb20y0WnqdCKux60yYG290HLnnn/f+ZFBgPsWTQnnR+q2e9dK926VYwBo%0A2J88a+vO1x6olULZz7bhBo+auzAb064tGBRNW5P8YcKdd6yU4b+JPHE0XjSvFd/HL2gEbfBunnG1%0A0JrULPgRz4ISZbQeMSXeUuEcJRP2WnlomZvVErj55QqnLnIKV+G0bJx/lxzrpVSt7sCzUTLhxt06%0A2rXVmZi2k1YTP/J9PAGSteiYZDA4V+yaCm9Pba0rqLSidJX6suiAp7cLb/eCucQJe90gERQ29jlq%0AJz21t21ho3B+JDbV+zvv6WgixNBnw6DF8YglG0/YbccFqeHI7CacxH52b09tDa6lYD4eyfbmmgeh%0AoatMWz/yJlFRe99l3RUScqfXlZ1p6zg2VI7X597WNvaL9SuxrCex33z7xnQihLBMCSF69t+s8Hat%0A+C56QYkI7V8YPxIOQIkFRrJ5JvuVA3BTa43fCF50Mziz3966Gw79iI398yBhRwNf8CMnRVyLvGPJ%0AuiLJn38B3By1dg79yAwANNsG1gwKUo656X4Ol9d8oX1j2rpbZpq9tm2wcTIGJX5p3/hl/dwr8qUJ%0ATCzPO/NDw5TABHhhGBqa55eCADAot2vf8Hzz4gtBG274JnieFTtyDqSbCDFEFG1lwlWYh4giHFP4%0AfjMIAvoA10c/LzMl/EFf4XA6AEB+UNQo/n/23q1HkiQ7E/vMzK8RWZl17dt0V8+QHGpJLpcrcpcX%0AESRnSQ65WEJcLndBClitIGgFSJAAPYovggTpSYCeJEF/ThLFmZ7umZ6uqrxVRvjdTA9mx25u7pEV%0A0QAL02UvNdNV6eFu6XHsnO/7znd2zDET/XiC7FqEI0FR1joQY7mYSM4Fp2ehGexWKaGLiQ1uULIx%0A6itMo+X2sLZqkgrTEAbn2OyIgvAjfqXVAt5eu2JiKQkI+wpdEqDfuWs5GtZFX2cQxVHFhJt5L+17%0A1IocrzFhaB0zQfcBmL1OMZz0LM0OU98HxQSgW5OCwk1Ge00JLjOgRMBMmL3xZNdx+8Z+0MyE5BWU%0AONPviGWB9+E9mrUmu1ZKQfXAa0xo8q1mtvc79DwDg8IxU6EKDmviirZFU27xGhPYkFZcjQvMBMty%0AjRqYxKTPdDEBXmDKHuJbxbXt16bVywVmIkpwJyomZnEkNMx9XmsWiIoJwLzbFtxM9ycvSdyHRuEO%0AEo05+NG2GMwzHNcLzkPFVeXiyM58j1LeNCnWjXnS9N4zuJvyZwbcDNn7QSaKCd980UuU/F5wGi83%0ARHGEQeGcaWmqv9cUIxeLiQXZ9c4UEzfKU1wZ2fUpCe7gedPseY6dmtB76jYgBDcXGU4AuL0K9ppM%0AJz+NALdYdi0iUMIvAsZ7gpsfFjeQ2SOAZTqOZJ58vyjARMxwwjyT/tN/t6dJgQ3AazWiKc8s4z7w%0A7CSGc+AZsHsNjKMGJTBa1eKxnhI91/mIFA8gWYFPyrlfSsqbJtUG5syJ9c+56UNhofydjQOSy7LE%0ACGDyVQARcM+Y9leIGU565rFRuMWERhipTttgGI+PI7YNzLYBVbiSJh+5m+cjSipIuUJI0XQyEcYR%0AMnEN/FI8U1HAV24a/6Y7w8RHJMkSkFzxARs4VQoANxLe5FrxWmvfoHzsFpMBbhutlD1xGtgwOOXm%0Anmsfhf1uAdxc9O9wOVuw1+ThUb0OALdkO6nSykHAqAA8pUSWMZsDLU0Dez+71vmPMQbtsjI4j+Ll%0AvBVc7se5HoXadwpMMdzICUO5cQDAkQBQ4SuuTF7bZBq4l20Ys20+cgjcNO92B25JEgWG72zCmK2U%0AwpAyzPX92xIjs4P7juIItdxNhWnfoL9fqGvi9o0492v2Ei2XOmetN8A4WlDiXfvGu/X3vgrB0NMh%0AB2DPCs0yAWh2yroRH5Q5AWESaJIAAJjyp3gq5kqJLoGW2yRgHIG71wDjLgmYMRNRMVFREvAsKib0%0AlzeZ4HoHU1xM7HcSe0g0cKDESbJrzjAwYSTlppiYJigom0yX5Xzm/bKxVAu0+1kSwAB8XL2OCmX9%0Av0OG0xUTylOT+MwEPWvs37HhA7ZMq1KyLEOWZcbJfbmYoN+f9BLcOAm4nEanlOhMD+cbMvd0zwDQ%0AKwa1u9P3zXLcqgm9x0zQfQArpqK2mLgOASBCy6OWgpnRJR3Iimu5nC0m5j2cyWJi1MXElOskwJkd%0AmfdIZNoB3VupJIDue+gVMAG3akJTuEJp4DlyngBl7rFyqwLSRqdNsdVyTGgpbGqv/fsMlicFt+Am%0AdBxJSYH99g1qpbBtYMQmI8VwupGgtJpB4tMqZCaAUHG1HEfSDGezl9hhQmOMKJVXTByXdDnFFTGc%0AtphYAjenpb2eG+YS65ajx7N8P2PdfAPDmc8BgZtl2AtO9x2Dm+8VO2QYrTQVIIZzPcFdMiem57+S%0Ao9e+0xqG8wTWbRyt4qaBwB0mtDsXs+k+gLQRNOCN7b25DOIIgZvPq5u04oqHCe7EadytBm5ZaSad%0AeKZ4sboN0Pv9Qa6BZABWcXWocAPCOMIYQ57naPYSgG4DayLF1RHiNnDGkDGliwmjuGnyGq/VBDXp%0A1pylNrDZGOcidLvX5sREkjzDR+VCHOHLxQS6NmlOnPS4GiR+fnsbqFIAoGMCuDP9+In9zrx3O26V%0A6RuF12pCQ7//3S16k5scTZJk/nlU6/MX7nvk5yOLI7PpWQwg3YkceZ6Dc679UtitbnGMJsvcC9ws%0A64AkyZLmxCEh5ccRtdIGlon1OCKhcDtNgadIf6Lx9tA75WYD7cfix2wixgCdAif32svZAnVb7sWR%0AcRnctO925hXcHrgpvFSiECwokgH9bj/Lrq1SVIObhWvdTYL2c+Um+QBR7mvjiNcGlh+lbiOlhCMk%0Am6zCa0wYOw2uUX0Qv9vzqYJloJTpYL6PPIfMHs7AzdH42M3a0mNw01dKeKaiQNQGZlSykhWQ4gGq%0AqsIoFSbG9LNluSZyUnudAJKHXmEagV5I/X00fhSdqQHfjQR9t/7eVzkDJfJAKQGELQWLiCLgioBW%0AO4u7YuIZHvJbyGkITdOig0lEhTJurjRzbxOPWMIXouWfkjS1cElAL3KHKB5o30iBEq2QaEYFFIVR%0ASoR9vm+yyOxoaltbTDSjxCAUGrPXRVHYQwk4YCyl5FzCZ9Dy5/U8wS2EQ8CdQV2slNjMiok8Mk1r%0AAmnqM/vZXVGvFxNmz8YpPJgAvdcKCq/G0Wvf0eaLRyUBlLyI3KHlyLBjE5qdNu+LlRLjyvhVYJ4E%0AaPb+YmbimpJLAlFrUteCGQCIcbc3heDJJOD9/Bqjv9fgwQEXr1QSQADj3k8CTKGubq7Qi+MYTrrv%0AnmdQppjY5zVeK8e60dz7meJqxcjLl0sCwFg8w7Psyk7IoDVMzjAXiMwXaY+E0E76cKqUpOJqlPi5%0AzS0kLyHFmZfgZlA3K3HES3BnceROouET9mZSAdo9umiywpusXOiJScpjOG+HCZIp+7v191pKBbXI%0AcG4sm9wJDS4KIey79nz2bqvgHSHDXAJq1LUDbvxecHvfgQ/Q5IoJA24KIQJwc2mv5aLiSmLiCq9H%0Ap5SgYuIo2bVNFKVXTAg0XGK3BEocYDjVdRhHpDiHZAV+bhO2FDhvmqh9gxWu4PZYNx9IzjmfjZdr%0AhglPRFRMcOGAuwVVCpAuJmwcUROavAakhLq7NX33x6V4BWe6mLwJiwnAKTcBV0ws5SOMc6Cg9h1n%0AKgoQuHkdFBMxwykEAOZN8fFapWJzYn9qCC3y75DZQ4DnAXtvCYDIoI4+N9UqQwzna0xozPhEdXNl%0AGc7jp2+4VilVVng1DlBQ2O/m7aRrrbvMK7jIVBRA2OI4U0osg5sUR1REkgjOkPF5664jpJ4GMRt3%0At3qe7aLJufv/cRwZhEIzSQvcDp1RyR5BkhAD3Y1Sv5OMYz8BrZB2r+ndtoqrJT+xJXAzfwoFhk+j%0AmD3Eyk2KIzTuttnDGuaOiHK/UCU7SQWuepzz1xbcLMvSxexFINn8vEcAxkCyVlwZUKLZYeAZyiNM%0ARQm4Gvz2DV7oFkelW4VTe63vM4ojjOnff7OH7FrrAwQAY/EUHxU3gXIz5d0GGJKkjECJWV2TiiMT%0APqludJ5t8jfAqICuXyX3mnO42IUwjtBeT5ly7RsA+lLHomNUyT8r65v75G/ZKkgKDGjjRQhIAEXF%0AbKGcOpiSpmn1BmgIUWTBl5cx4FvVLVp/bN6hg+nm0jL3wFx2PWM461srTQ0OpmvXmhCvJdm1UjrB%0A74XUUyzK+mtgJggtH0Bux80oMeVOKVFVFYZhwDRNUEppg7oVtBymmBRCIMsy23v/PCEFjuWSUhon%0AcXMdQB94vms+3bdvmtYMTuJO6Lw2TSvWi4m1g+lOQuWaAZnMZBFlezjfPOEqM0/CZxKcBgIdl5gm%0AoO9cS4GPlicVQGU6CQB00qV9DhIHU2qyTAItj9nkUSLov1VTi4fiziZ4ZJrmF6XxyhJ7Ta1Yu51X%0ATGTmZ6+vjjbxAlyhbPc6Kibovu1erxrm1nZCSQhuPkXJBtTYBeBmH7NuPrjpTSiIwU07zzzqT/60%0AvtV7zVgYRxZ6OOk5UnFkHBW6VqETCo0BRfD6BoNRTRzF3nOGwR8LVtXYjxKyUG++1/4ovywP9how%0AcWRFdi3yWCmxprjis8Ltee0YTrrvTuT6HOkXRvnRu72guJK5l3CR7JqJI5USJo54DHcjmT4X9grT%0AlIgjS5NOvJgdxBHT4vhpnVZcuTYw77mp4PbMieM44p+PSimc8TsUbAzBTebGLy/5d+hn0v8/WUxg%0Awj73ziOevfE40OC+vWJiLyqruNrdSTs2O/ABwopy05gvhvnIMzzirzGODvyPGU7bTkqAG7UlJk1F%0A03Hk4/I22GsgVG6m8xGWjCNdqyAnoOMSDYGb11fWB+gYMLmk3M+AW0O1xaAA5AiUm/dr3XVmoAEo%0AQeBmIh8JYzYCcJP2SBY1lIoKZc4tYAdoQup5TaqUp8iyTI/N9vd6gb2n92ccR0zTFLSBTbnS53pZ%0AhybnR/Td25x1HC0A2IwKg9B5pk+SuHzkUPtGFEd4Dpld4NOIkHKGuUSS6P8+sVyrAMgHKJWPJFru%0APq5MO4GXj3Q0WaZtFsC2ueIq9u/Q7aTmZ2+u0YviKKWE4AwZM+2kBG7ywuUjd1Mi99P3lcSbysrm%0A2fS89Pzv52E76bxVRv93beLqG11WWhUOzP1SIt+lb5U39jwO/FKuL3XNFS3GGLKFuoZitsrh2jcA%0A9MUmuO9v4noHSrwlq8wYOoO8o9rYYLbZcuz3qYNJ/9Ol8XJoG6Dv0KnwywvME9yk2ZF/MF1fJvtl%0Ak4iiKSZ89BYwEr7VYiLNcPadBgSkhyiq60udMOG4L681O6KJEFWtR+7lYeFG9yIllsevEut2c4Uu%0AK22wUrzEwM/xaXUTGdSFbteWvc9DUCI2qKP79pUSe+PfoQALgpRliVYUHnu3kuAmDqbdnQQ3lgsN%0AmaZ1xHAenwQEZkdKz2Gnz0uZHS2qUgDg+moGSqTQcnswZWExQey9nQiRMBW1yYu3308znTT4hZsE%0AMHTd6qQTYEGV4iUBLamkbl4Z2fWRxQSZpnkM5x4SjCHJ3t/HMFd1nlzSe/6Py9vgu68TXB/c9EcL%0At5oJClpl9L/LE4orMgOc8nkcWfeUSCuuCNgdhEQjmU4Cb7xi4ijXfI6RCUxdB7QNpnKjn6EI93oY%0ABkgpD++1ksDdbVBMyOwcE3I8j+LIMMmg75TGc6qSkkn9+1dlHUw60c86T3CfVzeYjDSV7rvLS+C1%0Adk1fkl0D+vs6TVMw7mx/J4ECaEcJac6jqW0hGT/RNM2820KgmYDRjBxt9i6OhLLrlThycxkqrqBB%0AoNjENeWaT9fX35G9jSNx7IpbZdpReaoUDwDywc01xdVCHGEcusUxc6DUwHOUx/RvgNh7BwC2orgn%0AuJk6IzXg1g+D/Tl6fsaAJ+LG/tOY4QQ8E1cvHvnjV+kMtQB4xN5/VByII2/QBkYgQS+kAzdvLq03%0AybG+SwNz/i1NeQYAYGU6Zo/3yf0icHO0JEms3Ey0b/iGuWaPxiz0AdLPmo4jo7gAeO5UecKB5Et7%0ALaVWkqVUsio3fjrm99+bMc75EQCQJaQU1+BmWaEZNPAxjkDfpyfdrYKb15fo+DyOxB5Xi0qJETpP%0A897HKVZcCRYorvZ+e6MPJHstDixJknjEDObgJi+ACbpdC9CE5JAVJyg3de5n2zdYZsHN/U7OJsvQ%0AXidbV6ta59lmrynXnvKnKPmIWt3Zfxq3yjDOnPrJU5Izr66Jp/j47/Y49niS3aXBzdurJPlH11zL%0AR1ipYxTVWn1ZI+MM/IjW3Z+V9Q6UeEtWITh6AiXqGvtBHxbbM55s3zjYC64kFIDOM7dzjtfhwdTL%0ASHbtj5cDHChhzABnSgkPUWzHCR9Xt4kkwGcmFmTX0Ze3qip7KKvCGDuWNXDtJQGnJLjDaBnOdpTg%0AlWbuxyE8mNZYIJ9R6IrCyroAvd+f1HOGM2YmAGAySIC6fqX/LCudVK8lAaNOAnqupamAAXIyJ98/%0A1FIQjzvb7yREpf/eSvjaBgMTRxXKdkILN7J7xtFMgDTbtN+lJ8ukk1t3UFIx4R9MG9GjUDv7z4kx%0Ay2dKCURoeT3f6whwGyaJjwonTQW8HuNpsoqbePEF2TU9e14yjFC2P1kZhvNY+V6RadaNAMA2KzTz%0AuGHpOLLGupWadRu6HgrM7rU1BKxdH+ck9VjJoA0sZ5iImVBaUq6LCf33jplIJQEdnua7BLh5wDB3%0AIQmwzEQBtIOWAqvry5NGcNG7PXa9ZiYrXUyIkmG/16xbEEcO7TUAdX2JLivsXoNx9NkTPK9vtVLM%0ArJniinwOCncdwC8m3EfFfilkTtxn2isFMO9IVngeN2tKibCYUFJhv5cgVXJfbc17RObEJzCc3Lzb%0ARt2mcv0cew/cPMxwulaplOLqWf4aw+DY+5k3jd8GVlYe2E7qNvdRheAYpYI0iiKK2UAMbjKMBtxa%0A3euFOFLW+p5aQefIpTEVPVYpwcNecF5ggH62JXCTMe0lM1tVDdXs0Y2uFUE/v44jHxbXVpEWM5xA%0ApNy0LHDCVDTRvlGpO1R8CPYaoDaw9Xc7ZjirqnKy69wprtTNaUoJrUpx7TtNqUfyZlUYs2ls9jq4%0AWQHjALW/C3yAwAt0/DzZBharZKfA48rEkcgHiJ51priqbu3vle67ywt7HbZgvA3o/fb3eugVhl7p%0Awm2UZtytP371FJLE/P6rWp8Hhfl+pkiSpTgStJPGJMkzfFzeBi2Os8lrwUSIyuZ+SR+gLBwJ6seR%0AMQI34ZEt8UoZ5tJZs7+bUJg44oObvSiOApIBTaRplawDJRo2aZIkerf1fS3sNaDzP08la0drmvft%0AWXZl/ympHGIC0Lbu9j3Q7FwcYW5vUm1gZBKbBDcX2pKAeTspKan3O4ksB8qSY9c7pUSXVyi/wZM3%0AgHegxFuzCsFsSwKqDfaDRJ1z1BuOdi+tc/69esFr/QXxZycDmr1vcJYYnZiQXVMxAYRfXqx7ShTy%0AFhUf7cHEOddIaCDhS/dwpmROOx9RHM2X30sCTkLLh0kzCuUGUukkAJgXyqsskC8F9osJALJ4ZuSS%0AIXsf990DwGiZ8ivzszWgDiQBRpXSm0AJeBK+tb57r6XAdxYfB4W+Uyg25mDKN0DfYWoaTIwfmQSY%0Ad4RYNyNxh0nc93cSeZ5Hk2UWAKA81zfvJQF0MJEK6BHzDqaVvkKUldfnWiXaN4h10+8f7bVSiYOJ%0AC+D2JnkwMcaCntm4mNhu9efsmdmQa2N0eUIxMYjC/v73TO/PZsvTUuB7GOZ2hpqjvZbZBUZkgRQ4%0AZiaAyMkd0Pe0Krt27/Y5KAkImQmtuFlvAxtTcsk7F0f2g7RSUBtHTklw+wFoWzSFLibyjfZa6NoQ%0AlHC9q4mLBXEkD8BNWTw1SokwjsQxGwBGETOcdfD3wNx8Ub/bN5BRMdFnh9lkQL/bAQvUaO+MnBLc%0ASiuuOlNMvOmoW8D1j/txRIPU+u+T4Oabtm9AK644Ax7g2v7zmTdN3AYWqNviXvAQcNsPE57XtxhQ%0AQIrz4LP70Sn34kWqlDHRKrO7k6hNHLHmizdXemLSscVExgOlBPknJ7PUuQAAIABJREFUbM/EIriZ%0A3GtAf09vE3vttyatxRG/mBh6YH8XeFwJm4+kiglTVMdxhPKRLJsZ1AFzkoRzDiGEjSMooD2u8sIo%0AJU7zlOhZBrXfAX2P1kjni5qhaxXG0cWRvu89cDNxMftuXztTUbP67KlRbnpxJJriI3KjWsjDNjAi%0ATUJwMyqUh8nEkTAf6fPynnHEgZtFUViPh7zWrZSjMXHt7cSkUydCaHBzP0yggVy7xTiyTJJQoUxt%0AmQCRJAPyybH3wyJJEsYR8gEKwM1E7ve8vkXDzgHznS/LEhMYRg+4i1dqRLmfj1AcIXATBrg/dhpE%0AkXEXswE0SqAydY0Pbvotd0l1G2D2yIESPiEFAO/l17adNAaSgTngppWb1Crj1BkppcRTQSrZRBwB%0Aku0bABZzv2YvsdlwbHIeGF32eXW0D9DPyvpmP/1btIqMO1Ci3mA/TNjmHJsth1JA26g3KyaAWRIA%0AAI14Yto3QgQ3jxFF/8trrhnLJQUDOAtdai9MMUFJAH1+l1canWRcm1VGa5HhNIErr5hp39DFpGM4%0AT5h5z7SEb2/kksQ2zUCJNWaCWJZrzd77ez0Vz3Ce9WCTz96ni4lpMvuyUkzMkoBxwifVLWS810aa%0ADmCxX1Z/pkqyyRWBEqa/rb97bT7/BFUKtW8YuWRZcJSGCUqZLyaTAMAUk3PZNaHlT8UclKD75kJP%0AhLCTZdbkkhFavjfS1B07D1QpAEmBL5clfCJ0cvdl19szjpwzm/Tj5hJ9Vlop8puuXDD0mUsCqUg5%0AW1JcjQqcpxlOVlbA7rV+n4CAvd+xx4EUOC7cgJSJ69UCuMmCawDAY/N7pCRACIFMCLS+p0SRbk2i%0AONK2rQVFdzsJIfQ9+eDm1xJHBt2fvDcMJ8WRuDVp1aDO70/mWQBuqvIZPix36D32vkt40wDASMkk%0AxRFBxUQYR4K2m7HD+8UOKiomWo/hSjOc82JCs8lTsA/7XHvTDCTfP4IJCuLItf6u7QeJvODgQn+X%0AZmOzp/WWO4rZNKEA8MBNcen2Z7F9Q0Wy67QPkH+NxhhB79jjQJUCAK1UwP4uudeM63/un5E0JWC/%0Am3D2gEAJU8ncXKHPiqPBzTLj6IWLI3tkKEm5uQBurjOcV7OYDV5ghwf41JtSkIwjVilh9uX2WpsT%0ADwpcuNiV8pR4tlBMtNS+cU/ZdVVV2lR0N6GqGaqCO7+UmyvrB3bcGWkK5VutxCNfkIqAplk+Yu5x%0A1efgEh0TQRyZ8mez3K8bY5Wsebf9dtK8wChDQE7fd1goi/E1NmK0RSJA7aQekLw2EWKK44h5F2qz%0AD9UW2N2hV+G58SbLfh/pnozJeU6EVBSzyU8snWc74KYTOSov96N85IKFcSTnock5AHdGesqdFLg5%0ATMoW3aSUaPkT+2/sfVNb8oG9VkrZQllOCs1eYUMkCYGbt1emnfRIcJNIEuMDtJcMm4xjc5YmScal%0AvQaswiGOIzI7x6AyPPfaSWM/MSBh4A8kgWRHtro48kGu40iskqUaKzUJDJgrJWIAaJPz0OgyK7/R%0AkzeAd6DEW7NKwdCZYIuqNkoJYYMEHUxkBLQmBWYWlAgl7vq/PdWy614fTKORXZdRghskAeaa8Wcy%0AxsyoIncwPSaZU5TgdrkJcuZwj1fcV0jjzvY7ibJiqEqNKFLCdkoS4EuBIaWVS9ZbKiamMAm4DzMx%0ADui88auAQ3DP1Ev734ZolJ/wE9zSGHkBGA0zsdafzIZbbMQIlBEoAQbV7PW/WZC4A8ugxPbMvHNG%0Awjd0Rk1xRIIrOINg3sx7w3DWuT6Y9ndpd/GkgSug9/vuNTqeITdTAgDN3g9K4L3cMZwpKTAdTKys%0Agdeml7msZhMKyIfCFhNGmrpjiSRAZMDrm+WDyUtw+77XSYDULu6bM446564/+e72JLmkNcw1z9ay%0ADBkHzh4II4eVUX/yCgBU1cDtjW2VCsBN/iSQAq8pJey+3N6AesEZc60tqZGgVExQLzR9fi8yc51K%0AO/tHSyuu3F5Tobq/m/ReF9y1gd1efy1tYEPbA9Nk+3A35vsTJ7jrBnWu4Oo9U1FAF1SCKZSTA9xS%0AveCAixtkmjYapYyfdJVRHKmnK3AGTMV77t+UJXouAvO1eFE8HCcVjE2korWmOFJsgHHAYM6co9Rt%0AGcVsM6bSFBN1oYH7nQE3g7HZS675QmiG+/YavchQRi13gGPGgDnrZp+bigmzR9SfnFJK9J7i6pPq%0AFq2YxxH7bq8qrnQxQeDm0CuMA/DgTIAzp2jQ7/YphrlmTCWNBIVwMXsvoRLKzSWGk1EcSZAkO/ZE%0AtziuxBGReUAyYPdobio6jyPv59foVW5VKTRZZm2vASATaVXK/s7E7Ixr2X9ZacNcniHnOKoX3MaR%0AvZkqY1QKdA7PlZshqBss8zzy9S0GsEBxhfIZzrIBGEL23gcJrSEgNznj6xvbTgCEsStuAztTRpUS%0AK65EpsfKe/fnL1+5mSKkKC9ryi2wv/N8gE4BNzNgv4My+UhVChQlCybL+H5iyb2m/LjZo89LFEHu%0Ap/eA8mFguXXXtpOa3C81ea0QDAoAdfDt+1GrZLMwzwaAnmHRB8jf63EcIaV+t8i37vyBPpQtuCnl%0A0X5idN99bvalKNBOSseR7TJJspSPuNw/iiOM4xaPg1ZpC27673buTV6jRXu9AiRPUuGj8gav5Vmg%0ASgFgR3gutm9EJElRFHqCz05iY0CJZpSQ3kjQb7LJJfAOlHhrVik4RsUwgdnCbZNzK6daZu8TFyMp%0AUKKYmIqnOM96TINm723ffZTgysmbCAEEB1NoCMhDZiK7QiddEkCf32Xmy7vIJpv7m1wSoJkJV7iN%0AUmEwz0YH0zGoYnAwAVYuWdfc9sy+cfsGEEwoADy0HOHBFANAQOThwZgrJqJZ1X4SsJG6B1FGoATA%0AdEEBpNs3zF+No+u/rqoKOwMQnD/Q+7LPPMk8jgOAAF2E0DVIKbHJObYLB9O4ZCxlfh7ATJUCxnEt%0AH+Gj4sayCWnWbX4wuWLCXc7KxamY6Cc8r2/QinkSQOBfSpUChK1Jbduiqio0ewml4A4mAiWUwiDy%0AE4yljEGd2YO9EgG4ud9JPWObwM01ZqLUXhBtzHBCS4E/LO/QGvY73QvusckAoCRYVdkChsBJq7jy%0A3u0P8mtcTw9sEgAAZVXpvVYrPZwZs99X2mt6brvXxEwoaQ1zT2kD680EDwIlHthiYgrG3a6q28jn%0AQEl03rQRwCW4ZwhZt/i9BoBJMl1wK10w2c9MsG60HkDHkRmQzBiUksH9+cspJcI2MK1+Ah5saV/M%0AecSOn5iU++0b5tksuLmds/erDCc9j3m3S1+VwkvcyjPLjAE6BvjmYwQQjKMpuO0eHS6Uu6HHh+Ud%0AhnwhjphnSy2aCDFNkysmCEh+IFBnHA3MAyup48ixxQRnmuE0z9Yq/d3ZbDmU1OP8QoZTrTOcXhzx%0ASRKr3DSSfCI4yigf0eaLLo4sTUwCXByRShcT1+qRVaUAQFUUh/c6KibCljthigkz7lYpPenkyJht%0AVXnmzG6MuokKxGXF1fxaZG7YRxJ3/X90HKG8ASA/sYTxtvB/rnYTCiJw01duPjSqgMlTbtpxt/aH%0A1ibLRODmTiIvGDZVFEdOULfltn1DX2Mot5gUgjhCk2UO7jWBm8C8dTc7R68yPBM+kDw3lAfm+chU%0A1Hp0dD6PI5SPqOE1tmKYxWzAz0fmZyTnDIxr4D4FJF+cm71mLvHUfmIngBImj0QZElK+f9tBPzHv%0AeVL5SKzcdPnI3DA3MAC9RxxpDSF1i8fetczYbLrWolLC5X5931uvlHGEUUro/W5LereLo1WyPyvr%0Am/30b9GyaDnPwIynxMb0XgGhuzj1J3Ox7FILpL+81DdcTJq9T315LZqaxe0bc2fcuNft/fwar+TD%0AIAkoy9LKnNaKCcBJgR0zMdliAoB1pu5tL/hxbtf6Gnp/GvOc20JgsxWLAFCSvSfzRQB9VEzI7CEG%0AKWY+ByEApP8cB3ctlK5fdq0X/IGiJODNDqZUD2dZakfgLAfO6rCv8BRmwt43d7//ZpSojYSv2SvI%0A6c0Ppl6EqhQAuMUjbdhnzSkThXKc4AL36gWXwy22YsSQLyglzHVSKzOTZfxxZ1RMWKWEdJ89nGBQ%0Ap0eCOnSlUZrV81k3nwm67177zwvoAjZjCnzQCa4DgOZ7rYpEHPHANsYYch4qrj4srnUx4a0Q3Fwu%0AJpRyiquyNGOFDShREzNByTvPIJhW9Lzpyr2YDThl0aYUqDZz1u2gOTEorrHZXgPAhQdKDHKhfcP3%0AAvJb7iLAzR93ds6o5S6MIwrGgM+7P3/5iqs4wa02HJtSBPsynABuZhxg3jWmSk86cazbZI1Fu66D%0AnMJ7nC0rly1mceTKgJu0+qjvnq47RcWEMuNuYyCZrgEAYnilVSl5DCTjXmfkbK8pjmw5qpxjr1z1%0A1LPs6P7kXLBgRPl+coUb4EgSGputXfMX9joqlP39HsQTnGc9RsPeJ0mSWHEFOAAosddDUEzc4DaK%0AI0VVHd5rT3ZN6rZpUmgbZWO29aYBzMjs48ev0jUAoDGAwIMthxDHeVylWneppXarvDiy1E4K4RJB%0An5BaaQN7zK/QyQwyc4RUURTowGH/VWJMpZ3iM6kA3NzduZgNOND3FB8ga2JIMduYE9MZGZMkq3sN%0AuP3OonyEcVxOD/Fe7k+WCVWynOt2Uq3c9NpsUqai0btdjmSKGarbAKDj6/mIEDr3i4FkQCsqS8Ec%0AuAmghzjp3R48NUGsAKd3+5CfGP08oOMIKalpNeIJPix3aM0zWcVV1Jq0SEhFk04A309swvPqBnee%0AShYwgBupQO6hlKB8xI/Z7t12RPI7pcS79VYsKxcXufGU0IiiEAxVzZISvoMJV+Jg4gYtrycqJtKy%0AawCYWOYOpoRckn7OZ90+Km5wJcMkIEDLV5IAwLUU+H1uWyOXBGDN5E4plEuLlhtFgJFL1pnQ8tSd%0AdDO2u86TLiYuVvmmomx2ML0YzwOfg0WDOl8p4ffdryQBD9kl2igJcPOTl5OuJU8JnQQIbAqS8OnD%0A5GSlRMZtwqXMpBOd4OrP2e/dwaSUngN/6GDq8iJgOAHgjj3BR9VrNN7BxKOC05kvhsXEoV5w0WsQ%0AL/bvAPy9XlZKjBEARMzEZmsYTjLfBE6SXRdCj5ej1UgW7vWdDNn7cc3tOnyX/HdbGXVOORpwU87B%0AzSxjgNLMj3/NVBzRKiDDcozTjJmgz++yZbAN8BRXHrjZdwrTCGzOhI0jvUlGT+mXtewVJbgGxKsz%0AowJK7LW+xxS4ubLXvML1uFmVAhOrNnrvEfUmA3EcCYHkJ/wSr4ZtqEq5B+Dm9no+6WS79WK2CBVX%0Ax7zbjDHkwsXsllruDLg5DsDQK33WdJ0dwXvw3c7ykE0GtBS4usE0OdYtfkes75JXTNhJJyvgJn1f%0A4pY7wAOSV4uJtMR9Y/bbKq5wOsM5ROo22mtAkwW0b2S+eLBwi8yJAef1kPUv9D2nGM7YmwbQ/h0R%0AkJxRwWkAt7bv8WG5w44nignhni21yKDOb5UJiolMK66UPf9z5Ee65jszaANKmD83ubAtjrTXbduu%0Av9sroITMLtBJMfc5SIKb3ru9BG5GrbtPs2u8GC+0AQrdTlVBMoaR/ttaG5hRbhIL7atkAUcendJy%0ANyOkDENN7H3jmcq3bbvuJ+Y9T9y6CxC46SuuEuBmPi+UXRxJ3Le5H1K78MqBEnHut9ROmhk1YRyz%0AOQeqmmmfAxNHJsaPNjnX980duFk6QmobgRJ2ssw940jpmYoCQJc9hWAK6HR8jX2AgGWvvGkITXpj%0AA/+hf40H2YBGhHGkKAqvLT1tdJkJZr+vFEeavYsjRLbuA1Dim12Wf7Of/i1aVCh3vICevjHZF7be%0AcCu7BjyGc7Fwo/6k+cGUVU/QS44zpYPaEpsMRLKyhMyJfo6+vGrq8X5xlywmSOK8lgQAOhGYf3mF%0AO5gKJ+GLC877rvhgak0yvtTrtmYsRRK+lCoFAF5Oj/C+LwWWIVq+uNeJvlFKAqg94bG4wpd9mARY%0AZnYl6Vrs4dxFzISR8Nkk4AjXfLrv3gA/fXkGqVwSALh2mYMmXoBNTGftG9BoecYUZOfY+/skAbKs%0AZ32jcS94RZLXyhUTnHPkWbaqSgFcS0G814wDda1Bg8Y3Ozqph5O771peoJkU6owjLxjygiWkwPcA%0AgMzz+cUEJUO1NEnAuAxujrHiKgluOsCt725xlg2zYkIrrtb32rH3HjNx57xS7LttitpTnMXtOyLC%0AYoJAoBjcdKxb4mI2ZqfjyE/Hh5GJaxRHsnQcScmu4zawp+IaX40Pg897I8WVATdp3NnuLiomBIGb%0AVEwcP1mGZtRbhjPn2J4ZwM0oUw7utfc8qThyxx7jPOvRdY69j9upUuAmveehD5BJcE2vMxUToj5C%0AKWHY+xhILkqGLDdxZFQAtbowcVoc8RjXZnTTwGicX6gCukcc4TlKM2mJFoGbhQFrugWGU8qonbSa%0AA8nkcUWxSHYvIZhCk4oj2YFecLNvUs7jCL3bk9LyfwDo8vLo97q0+YgBNw2oXGUuH6G91gCQucfU%0Au126vaZntYtxfDlc4LFRRk1SYZQLLQUzkiT8e0DHv84zOX8/v8araa5uA0wcESI5eihFSCnp+u4d%0AKHF6O6mvSAaANte/P9uapJwq+eCkE8CBm1HrLgDc4DE+KO+gpG5xjAEgYCGOcGrdTcQRA7id4RU6%0AKcBLF7fvE7MBF0didVu95WBMx5HWKDcHk0uc1L7B3f347RuABjetF0bfr9c1futuBCST8iwjkmRF%0AcTUz8F9SyRrAjXUaMO291l0gAjcXcz8HbpLiiuqLeuOBEgaI6iDejQT9+76Bd0svGyz/5b8Dfvt7%0Apn1Dfzs3W44mTgLGe6C3qWKCC/y4O8e5kQIvySWB6GAq5zInfd/OU2JqtTQ1VUz0YJDevcUrdTDt%0APIk77QU5U/ei+BrkksRwmrGJxueAxvkR67ZqUAcAZZVUpQDApXqE94tbQOlqux/DJIAbV/VAwlfO%0AJ50A+ncklTM7eiauZsWEZa9WEly/rzAYd2aYiYzr5G5vJHxWlXJksCzINA3A3pNLxj4HbdtiND2B%0Ai2ZHVi45LybI9MkeItFUGSBt4mpnsHt7bdU0xExML9FOAlkZ7XdZuL0+MH0jZjg3Gw7G2VwKfFIx%0AwTBAjwL2vWkA2ASX9q1t2wOTThwzUeSZnVAAAGWxwau+suZmvVVKJNh74f2eEqoU+jnbC96+MJ+b%0ASAJWvFIAF0fGMRFHvB5OmrijJxQcv9eAJ7u2DKdOutpGq34IcCPGJNkGtsJwAsDL6WEAbg6xN43Z%0Az8ln7xcUV0EbmFL4IL/Gq4S6zb+fdU8Jt9fjqMcK+yxQa8DN09vAOAYCgKJiAnAqoIOtMoBXvInZ%0AXpMJpWy/AmAYzqjP17H3Cdl1SnFlvh9n6hJf9RsUufs5IQRyIe7FcM4UV6Zwo71ozJmtcHoc6Zk7%0AQxoju+ac2XF+M8XVgfaNTmQoy3DyVlY9Ric5ahmRJCnzxcxvuVtRXEXFxOCp24BQcZWadAJ4BtSD%0ATMqubS84Ka6y8gQ2OcpHWIYqYxCcWZ8DGptN7P2h1t2lOPLV8BDPMtOulVS3wTy3r7jScSSe0hTG%0AkRHv5a9xlWi5s/dT1osm50AYR9pWQcqQTW6idtJjwGRqFexjlWwijujzMbzH2apqTEYJEu/1jmmS%0AZGzp3ZaznNX6LtFeF4WexIYFksTE8wtc4ovufIGQWo7Z+lnmys2dmQRGe9GMCihKe7Z9ba27Jh/J%0AC6b922Zk6+GWuy4vZ3uNUucKxRgqwMuAADQAQRmDEuueEtmggY6xCPORsixdq8wBAMg3FW12ElkG%0A7Zdi4kjz5AOwv/hP340ExTtQ4q1ZlPQMv/F7GJ58AKnglBJbLSsr8nv2gpcVwJidd88jhvvH/QUe%0AGrQ8/eVNsW7kCBzdt9e+oTqdxKWYCcD0gr2Bp0QgTbVouSnc8uokSZm+Hx1w98xjOD32vigKkwSY%0Ae1xhgpYYzlulDyYxuOLNv2/G2Jy9D5QS7lq2UJYSUCOeZK8XmYn2XlJgX+IOyAlWVldnHK0BJazs%0A+hTzRcNy+HLJqtY9lcQESSnR96O9v+SiA4zNiwnqvReDaylI9YLH/cnTiuyavh9nuMRn7TnqPPwC%0AFGXp9noVLU8UE2dur+2YSugezlM8JSRjmBh3smsCJc5CUMLJrtPXYl6CW0ZjfAVn+Ly7wDkojqRN%0ARQFg8kGJBaWEn+AyI+X2ncUBUlzp/uTlOKL/HAc1KyZqv6XAyCVPKSZm7RssR8Z1fLEJrteaROAm%0AT73bWQZ4helcCvwYD0QHNu006zKTXZvnTgDJYOH3yVelsGmHrehxJefqNsAwrlkOlmQ49Z8pVcrm%0ATEt+OXPx9dQ2sEIwDKaHd28UczG4Ge/1GnAvwTAkigkLbnotBfM44rnmm0WTT9Z6wS/YJT5vL2bF%0AWVEUlt0+1FKwGEdyrg0jy9rruz8+jgyeupHaN4AFcHNaaQPz40j0bHWe4fP23IGbFEcS5ou+xxVN%0AA0spriiOUDEhjyom9J9dN1ivkv2dBBdAWTEbU/fUTnqCa76LIwZwU67NbHMmME3A0CN4t49puQO0%0AcvNppkmSlMRdWHATdm9YQpVC9+28Ui4hmEqqZO39rLQ3AivqNorZ/OuJI7nnc0A+Fbo1ySmunHLz%0AcBsYvUsp5SYAKB/cjK4jcobJ9wEqF4BkHrL3j/k1ftKHBEmWZcgEv6fiKowjjQdu1rmwYyotsXl0%0AHOEOlCgr277BmAbcdnch2TquvdsrhFRZbvCyr7GRYftGsi1drCuu3Dh4E4vGl+gkBysSHlfmMGd1%0Aun1DZDqvjn2ASJViAbcR4H/2V+jl8QDQz8p6B0q8Jav0iqC9YYt9hlMr9iPZ9VIxwZgOKEU1RxQB%0A/HR4iMfiBlDTbNwZkE5wmTGoiw+moD/ZgBJDlgYlOpEvy66jg4nmVFOfGx1MrSluh7w8meH05ZKc%0A6d8BJXg7g+CGEr6Vg2khCbhj+pDmvZOVpdByPwnwjS5j13xAvyOi16qUlBkgYJQSeaHbSxLL7yuM%0AiwkAwZjKkxNc7kzT7KST3B1MPuvW7Dt7f8lV1sZUdF5M5PkWl0NlpcDpHk7oJMDvBeeV/TtatpiQ%0AxExc4YvuYtYuVFW1fY/WZ1Vjxky4JIDGVFaG4Ty+hzNg7z25JKABp2YXgpvjtMDcA5HEfZ5Q/qS/%0AwGOui4lkHKEEV3reNHYGe3gtv1DOh5fopADyREsBMyzXyoQCAOj7wU0ouNNjhbPMFROUjPZZefR7%0APVNcwS8mEq1J49womBZjDChdEpjyOQC0t4llOL3CzU6E8AxzbTERmxMbxdUkFbJBF96vsRJHFt5r%0Axhm4CFUpPpvMGAsmQpyqlMiFc3JvqZjIObKcoShda9I4jug7jSQvnpEr6jaVP0IvObLexZF4ssJM%0AcZUXevIJwjgSJLhK4TG/wpfDxex+qrJcVbcBc8VVUUTFRObawL4WVYrnA0DtG8Ac3KR3O4FbAUAw%0AxjuWXeeC4UfthTVxTU/xIcWVP95Sv9tiRXFVjq/woq9RFOF++uDmoTaw/X7ulULvNeC8TfoTzYkB%0AL44oR8JsozhC7RuL7QSFjpFLJMm1egRhSJL7q2TTqhTfT4wbAC+lkgUMAXRAlRIQUjv9/d2ccVQE%0ASnxtiivXTmp9gHKOuma2NYn2OkUOBWuFkKI82Cp2VkgSuzdLrbuZH0dGPBI3+Gqcx5Gy8FocV/bb%0AJ0kYyzEMak6SlNXXs9cG3OyrrW3dBWBbHH2/FLlW16y03NUZx2ftObZyOY5Y9RPPrcJEFhWkDPea%0A2sDoGvX0Cp8nCKmyLNHB/NwB5aYfR0IAyHy/7UhkedREwZ+l9Q6UeEuW9ZSYpH1Ba08pAQBdy7z+%0A5BVEEdAJbsJZHABeTA+RMQkxXDnZtd/DaZUSCIJlipnQPgfmcBte4kVfI08kAYBxBT5wMHWddvMu%0AimLW5wZ4pmknMZxxMZGhMugtTTuhJMCaHTHbqjtfVb0IShBaHrQUHEhwqZjgYi6XBHTApWIiZiYC%0ACd9C4QaECW4scQf0u7eXBN6cLuHrTUJJ7TcbL8H1fQ6aRiPKy3JJw0xEk07onj9rzrGZPLlk9EsT%0AZq+thE9kmIxjfaiUILMjnQQ85Df4SaKYKKvKmS8eGC9HSYDgBYZeBbLr1syqHpk2TD1+/KrH3hMz%0A4cURPXdd/y4Ot294susEy/XT8RG2vAWb9o51i3rBgRS4mW7f8M0Af9Seoy5CQC1k3dbjSLMPmQl/%0ArwFPcZUdz3DOTNMUR+213AEuwT3IJgP63U6YAQJ65BkAZMOLJAsEJFRA5dwMMLjvSUHYYmLOJgP3%0AjCOBus0VE4AB3EhxJYjhPB4EsoormnSy0ppE95dcVY12IWbXRYbP2wfehKplb5p4r4FYKUFxRIHJ%0AHTa8m7XcAUBR+ROq7hdHlMyglCtcaeY9yspNpzp2TKVgGMExgWEsa/STCva6axWEiJSbB8DNNpuD%0AEgDw5XCBh/wmYO/9d9u2gTH3nVB2YlJ039zFkY18hc/aC3vftMqyhGJmssxKzAaiOHI3Be81ADSm%0AuB1EcZKSEPDiiMQsjuzuGUcY50Ch4whjCCYUAB64ObxIT14TurUzVSjPVLLe5DVSA7QLoMRqzLaE%0AlJeP3EmA6b57wZmZCJEF+5Sf4nFFccTkk5tct1ISSVKWerLMYEbVLu53uZz7ZabFkRQ79/KUCFp3%0A/Xt27aSkSolVsvoeinuAm26v8zxHu9f/fUaSeITLSaoUU2bS5LwY3KSzrmlMfrSoSnEtdzFoX2Uc%0AnzUX1sSVvDeyRF3jE4CjUU2ska1n6hU+a8+TcaQHWwU3bRwxeW1RFNjv5/kI1XzdqN6NBP37voF3%0ASy+LhI4KexMI/SQAAJq9G3m2WkwAQL1JypwA4FLSwfTSQ8s4mlkyAAAgAElEQVR92XUCLTcHU/yZ%0APsNZjq/ww+bCsgi07qOUoDjamsBESoltnASQFDgrjzZetOwVHUweM+GmnUwBw5kt9XACGpTgaYaT%0AZ1tcDSXQvcAkFaSaF/czV+AlM0DuFxP6oNtHSQBjDGWe6/tZ2GvA9BVO81aZ2mfdTK/jKW7XQCjh%0Aa7xJJwAVE87sqGnpYFq4WFWnZ7BDf18+ay88KXDaNV8pjZADsCwQkJZd96NOAjhTyWLC709eZt20%0AAogKpWnU9x8nuF15ZhOuY80X/QRXkVIiC1m3rtUeIgeNpaidJMFwAtrnAABE/yLNuiUnQiyDm2Ry%0AV8tX+Kw5t/tCK4gji0oJ/WfbeePOUsUEmaadIruOxsvtpYsjZaVVBAHDudZyBwClfrcZ5qBELx5h%0AkByse5GUXQOJBHchjpQe4Mb6F+gkxyhCwC0wzD0QR2J1W5YBRaE/MwQ3T4wjnDtw02M4Af1u7+98%0AUOKA4qpaVkpo1u3CgpvdmjdNZAQNzH2AAB2LSHmRKiYqj3Fdbbkze62LCX3tWHatqvprAZIBDdy3%0A1QNz/VAFJEejfms7SHmfkaDpfOSnw0MIJgP2PjmmcmL2WlM+9++gn6NrnCkTRxbzkcOFMr1HBNzP%0AGM7MueZ/LVN8ihLNoGaElK+4Sn2ng2XOyNhUFHDKzax/mRybCLjRiaxyZ+Q0IKFK4RilwiQVePdC%0AF+B5KGO/T+7HGAsmy1AcqWtmSZlNzq3HVS9yMADH1m6F4A7c9EzOgTlJQvnomqfEkrqN8pHSKjfn%0AJMkM3PRNRX2SJJH7xS13AFBWtde6uwZuhnsNwE7o8ttJrafEsQAQZ+hNmbkvnQ8QAOvfxkCgxCFC%0ASqtkU627gjN80V+gZi3YtLMtd/77P6trstwjpOb3PUwKUBPOcIPPmotkPqKgJ+9hqX2D4ogFXAqM%0Ag/teWxXQICGVSqppvmnrHSjxlqzCSxRd+4YJEoa9b3a+kddK4QZY9j4OlABwa6S6Yni5LpeMWbcU%0Aw0louVK6mGjP7X3bW/FN0w4YXbaxGaBXJAOehE8URxsvktnRQBI+yYLExZendl2HYZAHi4klhpMO%0Apmx4gS5RuAGGvR+UY8hor2eFm3tHeP8CL/oaIpvvZ1nkq3sNEMOJQC5Z1cz+HvyWguFr6AV3YxOd%0AsRQAO86P0ySUQ0mAJ3GP97rOtYSvYnuwqUm3b8QTITy5pEglAdKxya/GFDNR3mMuuHm3Wz2hoGtD%0AsJEAmqY6O2kGOxAVE+UZFObFRGNAIDLyWlOlAOmxiYBLijIvjpQpcNPzS5FFrQuYpFJCq1K2uMYP%0A2yOLCfOZLTETeYmmUfM4QhMhTpBdWx8gIwdtJnd9xpgeC+oznGsz2AGb4JZ5NismqjzDF90DMA8A%0AmvUnZ5H5ookjcyDZJbise4HP23NUkTSVc44iE/eMIxrcLIrCqlLo/uuMo5HunUzd931XkXltYOb3%0AR/ttfZdmrNvCxcpl2TXFkQ2ubItjaq/ldBjcJCmuZjh1HLlSqWKiOjzuNpvvNYBAdi0V0Jcbz6Du%0A1Nak3E06ycK41bUcnHNPlbJwscBTYg5KvJxcPtJPyhScfj6i//RBIIrfqTOynxTYtEPFWuMDdAS4%0ASXHEPBvnhR0rDCTATZ6dDCQPPHOtMmavs4yhrFjkc3AgjpSViSPF7K94tsHlUBkgeW4qqj8zJqQ2%0ASSCE7nuUCtnwEp+16cINcEaXS0tkDINvKnon7V4Der9baic1fmKLJNGBpdvATJzwJp0ACcVVd3+S%0AZJaPZEKfY9KZLy7utTUnrpL5iG++SCrZG6TjSC+yRR8gQLdrTglCauMrrgaJ0Jvm2JjNreKKfJxs%0AzDafNw2U+x2OIxPjkAmVLKBNXAHd4tglCSn9pz0jF4BkgMhWaVQpEp9357MzIPBvO6iUMOq2yZxb%0ApqYTnKHKOHbDlFQufRPXN/vp36JFyUuX8JQQQh9MNIHjPmg5+83fR1/UyS+v5Fu8HktkfVoKrJ2d%0Aw2JClXXSGbfImJWmFmi17Do6mIKWggNf3s4y5abPbeu+vIVgnhQ4O1qaCnh9hUWJZlTBPW+3wjIT%0ASikMw7Aqu2YGACqzeTFBLQXF+HIx6Cz1FWah8jI4mHj/IpkEAKZQPiS79hJcQsvpUAK8gynoTz5B%0Adm0O/9abdAK4BJeCddcdll13C0qJKuP4YXOuf97I3BdBCREWbkB4MAnOkHFqldHMROzfAei9HriA%0ABDtcKLdmrz0TL8BLcIvNyWyyz7q1UTFRbzjAYJmgruug1Jpc0oypTMxgB4A7XGBUzBYTwIo3jXkX%0Ax4SpqP45XUyI4RIc6ugEl65LEneoHFDzvW6NFHw4YfyqBa6MKqn1WmUAA27eTR7DKQ+0b9R6r4t5%0AMVHn+t32AaAZe5+n1W0pNhmgd/sVfrgUR/L8cDEhGMZR2jiySxUTozQqEP1cx8btgjM36cQzJwb0%0A71cpx7rZOLIIuG0smBjHkToX+GFzAQHT4rjgTQMAU77eC+63gYn+JQbJsWfns9uxMdtcK7WE0KMx%0A27a1e63to6J3u3rwtcaRxpg5zsBNo9y8D5BMEwpS4CbFVdHrdzuPGc6gndTEEZ6OI9QGRmzyj9qL%0AxWJC5yMHGE6Tj5AqJAY3rccVO14pEbSBRebE9JmxiesqSUL5SDWP2RRHWP/SGoIm8xHfd6lKkyQ+%0AuFlOr5JAMufcTpZhC21JgN7vvvfUbca/w7/vxgz66E8wOQfMO0JTfJhu3eXMqY6GXiGj1qT20Ltd%0ALeYjOve7QIkGbNrrdztWpeQMozcRgpV6jDPj4bnsjygXw0tcDRVYipAqzbjbQ+q2gJDSY4Xz3BFS%0A/aQgq41VAJ+qJhx55kxFPaUEAPSdMJNlenN/h3O/VD7ySmpQIhteLHi3Edmqr7UUswHnTUOm6V8O%0AD2e5Pd3D8Gu/BWzPkrecReCmVcl67/bWTF/rpjlB/E1c70CJt2QR69aNUheDQNDDtNny0Mn9QH8y%0A/+M/T85OBnRQ+FF3EbRvzCZCmKLVMRNzM0DAuV2TNPWHCZmTU0qsIIrW7Vp/eaUpUuNC2Y2pzE8+%0AmPq8smaAm6iYaBuF3DMEXDSWAhzDWeSzvyLWrVA7jENjP9tfWY5QLlnNZycDniGWKZR/lJC4A4Z1%0AOyS7FrDFBPl3bOIkYJgME3CqFJhbJ/c9C+WSW1PAjFYKTAdT+lpsxViKM4afGrQ8M0lXqnADPFAi%0AkEuGn5VzbouJ67FeTAKA9d57P8ElhjMvGPLCMROAdnK3qpQTesEBw3CaHk66vh3nR+y9LSYWLlYU%0AmJjAkBibCABVnuOn/TlE/yJpdOnG6iHBcEYfxRkG6ZKAddn14ThCxcQ0UTGh/8JNhNA3MLDjwU3B%0AGQTTzB0VE3HMpl5wKSWGYVw2TAMcw7kASnzWXqAYL9GPk30Wf7liwvUnT8O8F9y+I+OAYrpcjiNF%0AYfZ6uZjIMmDo9YQCXylh98CCmxWGvELOT2E4uVNc8QwZZ/b7TZ85URzpDvQnezPm5wwnx49aAjcX%0A4ogFN+e94P73qYhi9k/6uWEaYPqTeQbJ+fyQtZ+p/2xbV0zUW24l7hbcLE9XXNF3YuAZmiL0ASoK%0AhiyDBdwO7/Wyug0AlNjgdqq0X8qCGSAQKSVM+85SLzixyV+Ny8VEJ/LFQllE4Ca9V75/B+Dk//2J%0A41cBTymRyEd8cPN+3jRpc+JNzvEjo9xM+YkB83ZStghu6nschzvkap+UuAO4Zzsps3udZQW6VgW5%0An25NMmMq8+PNiQGTsxIoocQMSAYAJfXfd117Dz+xZcWVH0cWSRKlFYT6emlTUX9Euehf4keHCKkD%0Ae+237u4SuR8QKjePn75BgFtmfYDi1iQLbprcf20k6NJeA8CtusCoOES/sNfxVMEVUILiCKlkXyT9%0AO4xK6s/+Giw5UsvPR3ReO/YhuAk4VXI36lrsnafEu/VWLJ8Fjz0lAP0F3vvtG2sOzACmacIwDGlQ%0AwjDKfjERBx2R62KC/frvgP3pX2KE/jLNEEVOiKL+8n6WQMuzLANnTKPlC4UbY7oHm9DymJkACC13%0AB/jJB1NWLDITgGPd+r47YCqqJXOpvab2DcBN4EibHWFmdrSUBKjxDplqksyE/vHNveSS46BnJxdF%0AibZRFiAAQgfm3ozfO4UJ6sjsyJt0Ari9HjtjYtUfMjtannQCANfqApNih5USSugTY0XCZ1m34QW+%0A6C5sm0VwO5TgZrl2Pk8sP8G1bLL/XhPrlntS0K/BU6Ip3KQTWv60k+5AMcEYQ7/ZBs/pLwLcMgNu%0AZpxZxgnQIAhNZ6B3kRz0F4sJ8x356TCfdOIDQEtxhJ6lM+/RaKShlGySaS7JdvsTlBL6vjn6QoOb%0A+ziOnAnTsmHiSNevMpxWcZUolKhQ5pggRj2GNZV0TTOlROK9Nhk2H6/AIZMxGyBwM7PTE1JLZAz9%0AQAauJeSEqJjQLBDK+uthOAncVNlsrwH3++67+4CbaYYzFww/7nTMFv1CoUwJbgRuxtNVBNcgGCW4%0Ai3tNCe7mbBG0se+2L3FPFRPFxvOU+BriiDc2EdDPF7Q4tgfATW9sYkopUWVcTzZaApL9NrCyAoTQ%0A8RsJcNNTSoyK40bOVSmWJFkz3vb2GgAGcz7FveB23C346ebEWQWUJo5478j2jKPZKxRFqfO6flwn%0ASUqjuKrnz0ZTCjK5gxo1SbLcThqOqVwCN0VHqpS5GSCgzRfvY5hLZz/lXfEZafORE0zOAZ17BObE%0A2Tz3kwbM7vseYs1PzLTuCsaQRRu0yTl+aECJrH9xP3Cz2tiJSf6KzYl/0KT3uqoq9ExAHdhrJUOl%0ARAwkA0SSfD2Kq4HnttUp9m/bEeBGhNRS+0bh/LtS+UiZZfhqODdKibShPGDa0n/vT8D+2Z+t5H6G%0AbB1e4m6qMLEVQopUmYnl4kirfYAaHSfzwn3expyRS15R37T1DpR4S5YbCTqfvgHoYEk9s4eKCSAc%0APxivOuf4u/05xPQaajK918lCWYF9+gvg/+Y/xzS5/+6v3CYBLzAqgS+7M1TRv2GmB6z/9i8Cv/gP%0AF+9ZCDYvJrZhodxOCnj4BN0JBnX0vH1WAvUWzTjNPCUAQEoPlDgol0wzE7XXUkDszaLR5cztel4k%0AA7DGSevtG/niiEpA9xVSMZFMAnKOdlSYqi2GvJoVnG+yCuE5MDM36QSAHefXNvpQ7+6Fli+DErnI%0AcTmdW7Q8BQABxoG5rGzCxXk46URfS5svZv1LDQAt7DUAdOVWO58n1qyY2C0UE1l1skFdwExEckkA%0Aoc/Bob0G0NUroETG8YP9OcTwCsM0Je/ZmaYZUMK8a/M2MOrhfIE7WWPi83e3KAowrCsliLDobTGR%0A27HC/n03pqjpIU7q4bRxhMDNRIILM+2kH9qD4KYGJRLFRO7HkTVw0ymu2MIoP+przs11Fts3rOJq%0APcGlmA2VAJKtadrpxUQuGHpGE5PCYoLG+RET1fctWOI77T0cOqEB0riYAICBb7CX2jm/H5fjyGiY%0AclZWRpUy/zxdKI8QwyX+bn9uJysEt0NxpErLgIEQ3EzGEfJLyZ3R5cnmiyKfMZyAPpf9NjD//uLF%0Asgyd8d5YVG62FxpIHucAkG0nHZVutyhrOzI71QbWTRLZ8AIvxwuUC6oUAKvvNr0SpCRsdrBjhQG4%0AiRCkuAI/Oo5kHBq4KiqM1QaDVGmShFrOhnWShFW19gFKgRJeHCnG++Ujiqb4LLSBESG1dkbexzCX%0AQAk1hUAy3bedCHFi7hfEEYmkUoLiSNd1623SBCSn3jPB8GX/AJPi4P0LTAmTcxGDm+UCkGx+jk8N%0AhNwtgptFUUAxhn6hLQnwTOXbFiWNFT5LxBHPePvk1iSRo60fBNcHIv+2fr11lzGG/g/+BYClOCLw%0A4/5iWSnhgRL8N38f/Pf/1Isj4bVs+0b/El8OD5PvtQU310AJGmBAMXsfei4BPihhlBLvPCXerbdh%0AZYZR6UaFZpDIPWkqoPvBldSsm+4FX+8r9Pvz4kUMJwBs5ZX9/OB+yOfArDU2WUGrAK7kRdKkDTAG%0APB9/Z71Q9g6mocuMxH3+5eX/8/+JodqefDCNHzwH/6t/v6iUILXGMPSrxlLsH/4GugcPUW7mB0Gd%0Ac3zRPYBUzBYBqV43JYHp6YfAh5+AffKd5IQCCvCVcYVPTSgADFqe5cAHHy/es8j0cwGwRVPYKqMf%0AuHvyPvrNg9MZTnAoIdCwfHbPm61zvKb3dnG/z8414IL5uDNA7/eXw0PbVxgHeDcWSgHbB2BnD5Kq%0AFH3fHJncg8udKSaWD6Z+u118fkoC6GCaJQG5KyZOlV1bmWcgu3abuTnT4/zyvHB7vcK6ddW6UuLv%0AmnMwNWKjbtOghM/el7V20EeKvXcM51fjo+ReM8ZQZkKrSVYUVyID+sGNO6sTSUBDpmngp7/beQmZ%0A8JTYRlLgYejv1wa2yHBq9r6aluOIZpPDiRCpvQaAcvJaZVLFRG08Tg4UExRHUi13dS7QmIkQp8qu%0AS8HQm/nyjeQBU8g4Q73lFtzU6raVi9FeJ3yA9H1zfDU+0mpCmYgjBG5K026xIHEH9O9pq67BMOEH%0AielUgKeUuEcxoadvlOg7Zd8xwGsp8OLIsTPvXRtYZscmLvkcHFS34QC4aUmSO3DVzr6P1E5qwU3f%0AnHhJ3UbFxELhBhzylDDFxNAnASDAxBEITEwb+R0bR6zxdlGjrc/tte3nEDGjKI6skyRqs100FaU2%0AMACoTR4xjyOGTd7qInKqzwGV7rsHgHx8Cak4ftw9WFBuGiLhbD5Sm5YQzMaRaVxRSlw8xlBUJ8WR%0Agpv2jcdP0Qwq2Oui4MhzhoHAzQMAEN7/CF1WJNVtjDHkIsOVvADrKWbHebb+c+QF8Au/DPad7yaB%0AZMrPN4rapA/kI//k9xZvWQgGpSSGYQAXBZSaE1IA0P7ab2MwIMCx7zbFn/Fv/jfsH+hJcUE+4o1g%0Adeq2lbrml/6xvu7Kuy2GV5imcfaOUPykWgbAehyRWiX7436Z/AMOgRL6z67vXe4XxRF9Rk7ozL2U%0ARxr4/6ysd6DEW7IYY3ac1a6XM2mWaynQ/ckK42rSRcYqSwwngRIP8AoZx0wqTaOKaKUcgQF3oIn+%0AJV6M6SSA7mPtywvQwdQhyzK0DQsSLsCh5WxzZhzRT2Q4yw3wi7+C/SCDQEnj/Agt1/e0gpY//zl0%0A9TYtu845RiXwGhdeMbHA3lcPIP6X/wvso+faNX8BLd/IV5Dg+El3tpjgjoxDfv9fLt6zyBiG0Zh4%0ATelWGQBo/+zfYvxHv3l0kQw4s7fpf/g/0EDM7tlHy4ehA+e6yEgt9vgZ+n/yeyirKllMbHKOH3cP%0ANXsvZVKaChi0/L/+G7D/+D9JAkCA3u9HXIN2S6CELSa+/68Wnz+jBLfvIEQBKdN73Xz0HQx/+m/M%0AZx/3btti4g//HM23f0lfP6EC4qxA3xtwc+V3O3xvmZnwW5Mu2OWyUmJUYN/7F2D/7r852MOZ9S/w%0AZX+RlKYCQFFv0H36XeDb3128ZyEYhj7NJgOuDYz99b9Hz8RJ73YhGIaPfw7D9/91MOkEcFJvchcf%0AxgMM5+/8EbqiSsaRTS5wPZboUFlQMuVNM02A+oVfAvvTv4T8zj+AlGk2GdDgZosNXk9lWnZdVejK%0AGuy3vrd4zxSzAdd3H7/bUgHjH/8rDB9+enKrzMAysL/8z/TEpMQZaRPcoV8fm/jpd9F/69soF0a5%0AbXKOLwftuzTKhCqFvGlGBfZX/wXY7/7xovl0LhgumI4jqWkQgJfg/u4fL96yKyZ6cJZmkwGg+c4v%0AYTC/s6Mny1Ac+d0/QfPBp+b6IbgpJyDLHCix5pfS/+73ASzHkb/d6wL40UIcEblWt7E/+Qvwv/4v%0ANdCJdKE8yglieIUvunQcYYyhLAr0v/wfAs8+SN4vF1p5Q3FkFwHJgIkjvMT4b/9bAMcDyXTfwy//%0AOpo/+gt7bVrW54BaCsZ+da+n7/8F5IKf2CYXmiQBx8aMzk6pgKYRwD/6p+D/3f8E+fQj+9/De9b3%0AVY6vcKMeYvJGq/ur2mzRP34G9jt/uHjPWebiyNALiAwoyghIHiT4f/XfY3j/k9OVEuUG/H/83/Wk%0AkziOnHE0ewbOuQGAlq/FPv42+l/5DZSbNClRZxwvxofIelKlLJAkE4P4m/8V7B//VhJIpvrgHBRH%0A1sHN4dd+a/GeRcYglQYAmFqJI/U5hk9+AcDxccTmI9WZzt2BQEm9PRNoG92aZMHNNZJkTQGecfxw%0Afw6GCQ/YnCQhwoI8xACPbE3kI0J1ENMdPl/Yawtu3qN9o/fyEZq8QWuTc+w8pcS76Rvv1luzaJxV%0AM0hsiugAJFDCBBEph1VE8VD7xuftORQYLtil7Wn016JSIiFzEpDIx8tFmRPdBwElS0uPheqT/bKA%0AHrHUGDOYXs4ltW+yaK8HqTCpsHBjjBkX5vsVE4CT1MaLek9fyUeo5EISQE7uZr+VUsbocn7PAHCm%0ALvEajzCBL/RwmkLZMOGpJQTDNBlmYsjBhQZj4vtuWYaeZTMzrDdZNsF976OZKgUwrUnEuh1ggQCg%0Ar7fJvQacCoipEY/F60XX/HFQYM9/Huzxs+ReA/r39NiAEj88xHA+erZ4vyJjUEqhH3pwJNhkkktC%0AYPwPfg3AKT2cBnT5hV9Bu8BwArplRykFpcb1OPLhcwArzISRAj/iV8nERU+EANi3noP/1h+4YiIx%0AWeaB6MDlDp936b0GgKqu0T/9AGwFkdWAm4sjM3CTWLc/+nOMCUntm6xccAznj9F891fttWnROD8C%0AJcZh3VNiev8jTEot7jXAcKMeYbtSTADAJCrdckf+HYmYDWhw81o+mt03raqqMCgFuaq4YhgNuDn2%0AWTBW2L9u+w9+HcPFk9MLNwWwf/6vZ60ygFam+ODmKgCU5+je+yipSqH7/qJ7CDG9xkb0czNAz8md%0A/7M/A/v051eUEg7cXDIDJIZz+PYvLt6zyACpBroqgAUguTzD+Ku/aT/7mEW/p/Gffg8tTTpZAjeH%0A/iC42X/ycwBWSJJGg5uPxfVqPsK+/V2wX/+d1V7wJ+IWDNMiAAQY5eazD1dNV7UKyKjb9gvg5igx%0A/vYfms8+MY48eIT2sQZJ/L2uagbOnYJAyn59r7c6Ji/t9aQ47vAQZyaOJNs3BgUIAfarv+EMXBM+%0AQABQy1d4JR+Bs/QelGWJbpJgC2c2oJWRw6jzkaHPZxJ3OxHi/BGGrwNIlgDbPkjGEd0qrXT8G9b3%0AGljO/ei+vxweIh8vwTEnSQITV7OWwM1C6HxdgeGL7kFApNG6n8+Brh8AQBmV7DbVBjZKb9T3sfmI%0AUSROEs0og9ZdwNU1mSgsKHVKWzqBm0/F9SJJMkV7HU86AbSa5j2hvx8/aB4sKzcPkK103g9Dhzwv%0AMA6YK64KDbi985TQ6x0o8RatQjAzEnSaKyUMuiYJlFDrLQWHEMVBCbT8IR6xq4Uvb4QoUu9V4mD6%0AsLwDw6SLiRVQYq1IBkwSMHq9Vwlmgvw2Ur2nb7JIntUk/DsAneD2rQmo47rsepomjOOY3GvO9Bzi%0AF+NDbOUrMMwVHsGUAsD1uS0kAQ9waceorbFuayCQyIBJLicBVgpsENyTTEVpdCIBbglQQinNuh1q%0AlQFML+RSEpBx/MAUyh8WNytJgPtv4zhXpQD6HXkqrqDA8ZP+7KS9VmoAoABjGOsnATQRwj+Yju/h%0A1Nf1p/ikQAlKRqRal7kfiiNXY4WRlXjCl+JIpLgy73hKcfVJdQsAybHCtO4DbmZCJwFFUQZjhe19%0AG9ZtabTmm6xCMPSjsmBpCnDrOgNuTt0qw3ko4QKAy+kRzpRRSkTFW+AuDrfXS3HkTF3ilQElqhXA%0AbS3pyjJXTPR9lozZgE5w+1GezHBKBYwSaYZzy9F3mnUbxgMTk3C4mCDn/OfVbQJINgBQ9G6nfr8F%0A53jMLzGwGrdTeXQcyQSDNDGbWoKS4ObopMAne0qYYkJPOvEYTo8kUUoeBjcPvNtfdGdQ4HgmVuLI%0AOFduzicmMXxY3AAAfrCgbqP7OEiSCK0mzEQBqHkxUWfcno/AaQwn9bCn4ghjujVp7PXDSrkObt4n%0AjtyoRzg3cSR1RioFSDOCc2mvC8HAIVHLS62SzXm6ddfkfpIumFgEbjLG0O3Fchwx+30qSUK/s2Q+%0AcqZJkqIoMI6HSZJDceSL7gIcI94vd6s+B7SWFVccj9gl9uzRoirlfi0FDFI5lSxjQOWx98Femwkt%0AcXv3fRe9W91C7mfjCNOgxKG2dN26lkMkkpY65/jbnY7Z72ULcSRWgC/4AOWC4b38GgDwt7u0fwdw%0AOI7Qbeq81pBEqTawQerR2XgHSrwDJd6iVWYc3SiNi3v4pROGdSOfAynXg+V9DqYde4wnYkF2HX15%0ApwWZUyE4vl3rJOBHCywQ3cd9koBx7JHnJZRMJAHmy6uUVjicLOGblkEJzd5ridY0HZ8E0LW/HB5C%0AYMT7xW4xwaWDaW12smAS57jCq+kwKHFIVkYSvqEXyVYZANib4u2UPjcacTRMMqmUoM8W/PQkYJNz%0A/O1Oo+WfVjezwi2YCGHW0sFUCI73siu0QicBKVVKlmXgnB/c60lRMVEADIGEjzFmDqYpOaL3TRYl%0Aa4NU2n+FhSxHUWoJoxwpwb2f4irlmk/s/Z4/wbPsKjlac7mYmL/bFEf+rkmbAQL3bAPLdByhqRfz%0ABFcEANCxLBCgi6DeAzdTCW7fent9DxYotdcZ1/Ldr6ZH2OBOs/cHEtw1ifuZ6FFjh6/Gh6gyNmvf%0AA+6vuKJCudtnyb57wAFupxZuADDIdByh33MmCvP7P62YIHDz0+pmGUi+VzHB8ExcY8+pp/pIdZsn%0Au5ZjgSzXPfC0CFhqBolBnhhHSHa8UEzUM3DzMEkihEiaim5yPU2jEw/xXnadBFLmxcR80gnd9yeV%0AjiP/7+7Bahw5TJLoOMK5/t1szsJr1bkI2ORjRwvTfWIX4FAAACAASURBVB/KR/rudEKKfo+vpke4%0AYNcQWPZdOghuck1ICUz4clhWt903jowTqVIUttvwATdePtJPCsUJYxNzo5Kl66X2WkqgKEoTR9av%0AdyiOUIvjp1WCJIn2GgCmYa4kBPQ78kRc4TV7bK8dr3sByV7MnoYc9YYHhsD0nSHgPtXefd/lj0Re%0Ai9lMFZBKQmE6+G6nxgoD+h25HktMvMYHxXVauZnIR5JAsmD4ML+BAsPf7berdc3aXnPOwLgmSTib%0Aq9vovhWAm1ZPE3g3EvTdemuWj5anEpd6w+1UCqkG26ueWoeLCeArfAsfZi/xrepu9m9SMicgzbr9%0AwaPPMCHH/717dNBTQimV/HuA5id3K8WEPkxaywKdkOByvjjpBNCBYxxhxnAdzyYDmlH5fxoty/yD%0Ax58tS4GHdVAi5wz/0cPPIZjED/sPkfF0InRvUGKlmPAlfH1ivNKbrEApEU06AUIp8DidXkx80ZQY%0Assd6rxNFwoy9XygmHmQDfmXzBW74J/raiXf7XhI+PwkYc9Q1A4+ekVoKlkb03nfR81IcqSO5JGMM%0A2y23/f+TWpe5d10HzvkiMwEAr9gn+PnyJ3hSzEHH1F6n5JK5YPj9R59h4Fv8f7u0VwpwX28a6Diy%0AkATUOcd+dAznSVLgjFuwja7tr82Wo220Kau8x14DWEy6/n/23jxYjrO8//2+vc0+Z5uz6GizZOlo%0A36wF2eAt9s9muWACFHEu1wmEm6SCTQVyXQWpAoqEUPVzJUAoQm65CkNcShUhl8IhP36hsAlgQ4Bo%0Al2xJ1pEsy7K1HZ11zpm1t/tHT/f0zHT3tE736TmSnk+VS7Kmp/udd9553ud91oTA4bXKEgDAvT1v%0Atqxt86CsWocJ9zpA9/a8AQB4rTLU9jDRzhOkaVWjK1S5sVsS0GTcDGhIrnvvddfDBABwXM0oEcTD%0AKRjGTZmlDDnSNG6eB8BajZtOz8xJJayOXcE4W2bduxlRFMEY8zXXAKAqQstc8xxDXGBN7eXmKUcs%0AA5DzXJvt/OpOkvaGe6+5BoAZfjm2JN9EWlBbrnE+TDgYkgVDH5GFHK6UpXl7OIF6SoFZv8OtxpU1%0A1wEM9yLfJEccUpOqJeP0pLZJ3/DSR8yovAvyEghMwd7uS631xMyCgG2cJDGBw709FwAAp0uDrnWA%0A/EYTKmoVoihBVR10v6aUgqCREppuRBPKmu6qj/B8zNhHvIqK6npbJ8looQcqRNzbe8GhYK7xpznH%0ARuqusxxZEZ/BkDCJq/pSAM5yxO9cWw6piug+17KGiqo5plP5xZLZLoZks36bpplWmKp7xyTU26o7%0AYYyboSAux870BcT51rOG1VmmhpG66+SQAu7segNybBlKKj9vowQA8JyxtlktSrY1UsKQ49NlpfZs%0AipQgFglGnQPjoJx0EDjJFAelYlcC3O/leZio3XtU3QRNZ3io93TLNbzIoGmApto2JtbaFSHJKnig%0A7zzGpM2Ylp1DygDjx6tpGhR73HzzM3lAVaueFkUAyFeC/3gloSlcsmVjMvugS4ZnYp7eZHPc58s9%0AuKYvwSMDo209nG75sowx/O7AGcxqKbxSXtly4DTxWxVY06sQBBGqyjke3ADTWh4s7LqdtTye4MAY%0AAN2ISuEcNhM77TYmRQMmE3fgjuxV9HGTLdc41UtxygXflTqLBCfjPG9UfJ7vxmRXAlRZbPG4mfcO%0AJX3DjJSoKbhxhzEn03yDHGmXUhB3KSpq/mZew1YITMPdmdGWa/hmJcAlKiXLFfD2nrcwEduOgjz/%0AuQZM42bVaqHXclAWmnM4Qwi7tg4Tjc9KpTlAB0Qx5ktmA+5yJCFyOF0awpTWg0cGRluURXvxRfuf%0ATh2THhk4g0mtF6OlQc+5to/LCdN7L4qmN9ldwXVq0Xs9mHKkohihrm6HCcZq0W0ehuR2h4mEyGFO%0ABibi23B395vIcIWG142OEK2V3J3kyD3Z0+CZhjP6VuvezfjNT7YfJpoPyUB9bcuqDo4B851usSl9%0Aw+kAlExzUBT/3nuvuQaAC/w2JHkZu5JnW65xnGsnAxA3ie3ZMUwk7oCmB5QjvG7k3uuS0VY43vi8%0AlvSNQIe3WsSVRxqYonDgeaGmj7jfy0uOMMaQEDicqNyGOS2J3x10kNlN6aTuThLgfQNnMIaleKPk%0AXU8M8BEFpFUhCjHr89ppTN8IJkfM9+YrasO9TcyUAp4znCRezj9ZlqHruqc+MlnhMSZuxEN9ryPO%0ANc6BZUiuqcWailoqa+szH+49DVXn8Kq6CYBzxJUkSUbrzDZzbabuViutDimRN7rBWAagAMa2Bt3P%0AIeXOrN9mGjfB5OZbNOCZulu791XpDvSJRWyInW+5xpAj9f930/1WilexKjGNqeQdxr0DOEkYV6/f%0AwQuAJLXKEcAWKUGFLonFQqym4BarqqOAT6Y4yJWatdyH183tMGEKs0k1jRPlFbi/axTQG70TTgdl%0AwSFccpl+EglewZvCDseiQSZ+evoKglF8kYME1hTiDrT+eIN67+U24ZIAwDOprWfCq9OJee+irOGU%0Atg2rEjPIKG82vG4vvgi453By8jT2dF3EseomFBVvhQvwcZjQqhAE59DU5rDrQDUlrLxCrRYF1Pgs%0AjmNIJDmbtdx7Y/Kl4HLboGgM67mXW65xVnBb73Vn8gTOl3twRR1quHczfkL4dJipMq1KgHFvvqHO%0AQdD2cl4RV0adg1pKgd7e69ZursfUXrxaHMLbMycNjcqGIBgKlxkh5TbXt+NlCEzHRXEHqqruOddm%0ADRc3OM44TOia2NJWGDDWtqYDhWotUiIMOaI4p28kagYRnvNv3PSa75Ki42V5C7ZlxhBTrja83lwv%0AxU2OxJWr2JK5hleUrSjJ3nNtH5cTPG8ouDzXWjANsMkRpWbcDHBwM7+n2YrzXJvt/KCJULUqOI9D%0AsqIo0DTNc67LioaL4g4InI5VcJIjzJprTdNr3Siavl9dwzsyp3CyuATjHil3gA/jpi3iqlpprd9h%0A3JtviG7zKuToRbv0DaBRH9FZ1fNZfuTIFXUpLpS7sSd5ouUaw8NZ/3+3qJQN/HHIGoc3uZoBKMBh%0AQq/tQ5pqhLg3d4RKio3RbUEPynZ9pHmPtFKTBMl3TQm3iKu4yKEgMxytbMTerrfAKTMNr7ekk7o4%0ASbLKG1iZyONVbZur4QrwG3FlGNw4zj1KFrDJkRCMm6Ye2fx7tPRO3ZAjfgxArtFttTVygd+BJK9g%0AqXqy4XUrnbRZ92s+KOsK7smO4lhxJSbkpOO4gVqXDknyNdeAEbnpLEfqhvsgUSmiTY4UXc4HhsGt%0ANn/MO6XKT8TVZbYG49UEdsVfabmm2SGlukSlbJdeRkEVcJV3NwAB/uSI+Zl0VUQy2epINO89ZUZK%0AUEtQYrEQE5hVUyIlOXhTUxzMqtvtcsH9WBRLsoZfzGxAt1CEVHi14ZrWED4nhUvHcuUIRgu9mNSH%0AHC2hJn7a53CccUjS9dY8N/u4TQt30I3JFJSAcy547cpaRIH7vUyrtOdhQtZwWhlBQRXRXTjY8HrL%0AYUJu/HfrPvmDYNBxsLSpZgByz5cFfOQV6vXDRDvPRBhh18WqBkVzVhSTaX/WckVRoKpq27U9Icfx%0Ay+nlWI2XAb3xAMvbFFyr00mTEiBULmGZOIYfT4ygVPsNBNqYakYJRZZclYBiLVwSCCc/2VUJSHOA%0Absyf1ubw5h2aWs89fX5qHQaEGYil1xuusQoC2tZ2q8KlYaV2FAdnhjAmd9XuPf+Dsl5bP5omuRiA%0ATONmCBFXtaJpbmlgKVtqUruq+X7SwIqyhqPVDZA1Dsl8kxzxmQuemj2AqsbheHW9Y/0ik+uJuLKi%0A21xr06ioBI6UaPzenPaaRIoz6rZAB4O74cpPdBsAjMndOJwfxEr1KKA3Fuqzpya5dZURS+fQL+Tx%0AwtR6FGW14d7NXE/EFdNjrmvbKgYYsFYK4J4qAxgRSErVPIy1NyS3m+uSquM/xkewQrwCvnKl4RrH%0A9I3mvHtNxmq8gpemlmO8Gmu4dzPxeNzaS1xh5sHNXWbbdYhAcoTzliOWk4SLGfpIADliGlP2lzaC%0AZzri+UMNr7c4pFyMmz2FQ5hVRJxR1jpGQJr4c0jVUpNqNUqSLg6puhwJEpXiLUc4niGRZIAu+dof%0AAY/otlo0zZi+BK8Vu7FUPtJyjX1tu6bKzJ1Ehi/jxfwGozUqc19vvuSIVgVjHBiEFkMyYKyRYi1K%0ANliatClHnNM3AGOPVCrmJAcwSlhyBPjRtbW4XTgPTp5uuMax0GVzRLJawhr+NJ4fX40pmW+4dzO+%0AjJvMVr/Daa5rdYGmSgoYgul+NwNt6lMTUSLxHOaqqtGi0kXhYowDxwmoKpN4/fVRqJqMSqWCSqWC%0AarVq/f3q1avo7u52fI7IcxA44zBxYm45ppQUkvn9qKY3WdfUFVzj/53CJYXKRaTVK/jh2NuwukuH%0AonkrAQDwy1/+EglbGzbTasgYw/Rk7TDhpgTUNqZ67lUQ772Rw1l2CZcUBAYpxqCXRSjqHA4f/Tle%0APWsIqOa6GNPThuBzVQJq9QJKqoifTK/C7wovo6i+FzqfsJ4FtCoBDR0hdA3x2YM4OrcMV+U0Sori%0AKigFQQDP8xgdHcXU1JTjNdWqjoo8jgRvFHNrnm+RY+BZvaZEKJ4Jl3BJoGYtv2RomW9c/C3KLzj3%0A/TY95O02pumyit+OjeD+3guIzZ1EJbPVukYQGKqV2mFCBeAQLhnPH4Cs8/jJ+O1476Bzio9JLBbD%0AlStX8MILLzi+DgAzBaNPOcckRyUgIXCYKMpGuCQ/fw8nUOss45IqAxhzbeZJz1Vew09/Wmi5xuTa%0AtWsYGBhwfM1eL+DFqdvwx0t+i0R+P+Tkausa+9o28zlbCi+WziKpz+DfxrZhc09tjbTxuv3iF79w%0A9U6NjxleIk12D3EH6usxSNE0extnoHVtx+NGOz/oIqrKGA4c+hniJ52fNzFhVMP3WtvTZRV5JY7/%0AmlmBe4TDmOt7GOCM79L9MGGbb01GfPYIfj59G/JcHCWliFzSoaqabRwnTpzAlStXHK8plTTIyjTi%0A+lBLW2H7fJhRQKHKEYfvLZXmMD5lfJ4z53+JyYLzYaF9/Q7eetZvx0ZwR/aXqJTOQU6usa6x5ydb%0A3alaDMkHUNRi+OX0StzdY6wRp04ngDHfY2NjnnJkrnwFAANjbhFXNg9ngP2R5xgErp5yN5RuXSPJ%0ANAeutvZmCq/ihRcmXO83PT2Nnp4ex9fqB04N/3FtNf7vpYeQyO/HXP/76uMRGXQNUFWj9agiG60y%0A7cQKJxBDGT8cG8Fd/e57DVD/3l944QXHFFcAuHLJkIuK7D7XgN1JEkCOCHU5InKspduBmYLGIKIs%0AX8Nv/vs/IcWcnzc2NubaoQCoGzevsi4cmxvGZuEAij33AcyMxqgZkpuMm3YnGFMLSJZO4Pvja1Ds%0AEjyNm+ZcHz16FOfPn3e8pjinQtEK0LVBo61w8+8oYjmSTPOYKYgAdJw8/QtcHHM+KpVKJQBeBiAe%0Aqg4UZB3/NjaC/ye5H9XKJSixYesa+0G5HpXSeJ9E/gAmlAyOzC3FSEJz7XRijuXixYt4/vnnG/7d%0AvF7TdBQrl8FzkpU+0YwZ4cEQNE3auLe9xlUzyRQHXTPmb3zmBF544RKAup5t17cLhYKnsQ0A5ioq%0Afji2Fn84fByJ/EEU+h60rvFT6DI+exQiU/BvYyP40ApTjjivbdO4+dxzzyEWi0GSJMRiMes/SZIw%0AVzTkoiKLjnNtOndmykpg3e9mgIwSiwiJZ5guu3tTzAUt8EkUKxfw0/+8YL3GcVzDD6G/vx/r1693%0AfZZZWK+sMvx3cQMeFg6Bk6egiYbi4JS+0bJR5PdDg4CfTKzG/7nC3XsFALlcDv39/ZiZmcHMzEyD%0AoNF13fBYyzoEPg2m97n8eE0LdziREqpuCDBzPppJpTlMzw6BZ5dxbeIyeJvRtVlwLF26tMHYYsfu%0ABf/R+Dp8YHAU8dkjKHXfBcCwzHNca4E6u4IrFUfBKzP42cxuyLyhvKQdomlM1qxZg8uXL+PSpUuO%0Ar2uaDgYOMWEpYnHWokzbO0IEtpZb4ZLuaySV5sChB5LQjUJpEm+95WxMAYDu7m4MDg46vlZP8VGw%0Af2YYJdaFRH5/o1FCZCgVjAOCY4cCrYr47BGcUkYwUZVc83xNVqxYgatXr+Ktt95yHbOqaUjEloBj%0AbcIltWDeZMCsLq6hLGvoSTgfJhhjSMVXoCJPeI5bEASsXLnS+TWulnsqaygoPF6ursfuuVfA1AJ0%0APlV7v817nzD+bE6niM8cgMySeGlqBZZ7rBEAGBgYQE9PD8bGxlzHLFd1iHwXmN7rOteALVIiYFSK%0AeXBr7nQCAIwz2vlJxWFwbBJj1y7BK4Phtttucz9MiBwuz8qoqjpeyK/HfT3nESucQCVj1DxpKZjr%0AIEficy+D08r4yeQ6JHvcDVfG+4zvfnJy0nWNaBrAMRExfrilrTBg6wgRgnFT9CFHkmkOTOuFyGeR%0An72GUsX9eT09PW0NbjNlBb+YXAmZHawZ3GxGCcHpMGE/uM0hNncCv61sQVExft9xgYFzUTpvu+02%0ATE9Pe/4eNV1DOr7ckM8uBrfxmnEzsBypFYN2i4BMpThwLIZEbAiKOus57ng8jhUrVji+Zj9wTsgx%0AnFHXYt3sEcz1vROoRfLZ9RGeN4pwC81h9/kDKLJuHMwvwaY2cmTJkiXo7u7G5cuXXcdcreiQhG7w%0A6PE2boYRcWVLA3Mas5mGFheXolIZxdWxS/A6u6xevdr1NXOviQsMP5/ZgG3p/4RUPItqagSAczcw%0AjkdD5Gp89giYruBH19Zia9p93ACQTCYxPDyM2dlZzM21FlUHDOcAz+IQ2aBreiMAzFZU6Ag2181y%0ApDlVBjB0bablIPAZTM9cRaHk/rxcLoe+vj7H1+xy5Cfjq/Hp2w4jPrMfcwPvt65pjJSo/5sJL09A%0AKp3F/uIeVFSgJLcWC7ezatUqvPrqqw26X7MjTdc1JONG4V03OVKSW1sBXy/1Glc6SrLqfK5J8+D5%0AFGJiH6pyHm++OdfgrLT/2dXVheXLlzs+y5rrioIr1TTe0m/D8OxBFHrvB1gtjVJg0FRD/+U41hoB%0ArutI5PdjAoMYLfZ5Gq4AY64vX76McrmMubk5yzHsmF6qJZwjJWyOtFu98wZARolFRUyotypy674B%0AAEM9D0JWSvidd/UiHo8jFouB5/nrsrDZPSqHyhvxcPZQzar4PwA4hAI3FfFiWgWx2WOYTmxBQZXq%0A+XkuP6pkMonf//3f9xzTudEKThwxLM9+PBNhFE0zhY6T9yqZ4pCUViPZvxp33pdCbtDZo9gOc65l%0AVceFSg5ybCkS+QModd0JU7PgbRuT6pBXmMjvh8qncbx4G7qTxmGiP+U+nocffthzTMWChv/8Ud76%0AnG7jLtYOysGUgEZjkpv3XuTTWNr3PqxaK2HzHcl5Pcu+RnQwXBZ3YHXpF+DlCaiioTg4hUvao1Li%0Ac8fBaRWcUrdC0XQUq+bm7DxPmzZtwqZNmxxfM3nxJ3nkpzXrszZTz08O1oMdsHfxUZEUHdrC1Z4/%0A0HUfEikOD/4f2Xk/yxx3VdVxXN6CPfFjNYPbOwC0Kriqoje2Q1VmESucxOX42yDrvPXbdou46unp%0AwWOPPeY5ptOvlDB6otLwWZvHDIQjR6zWwg6dTqznpTikZ9chHV+Hex/OINvdpsecC/Yc9tOlpVCF%0AXiRm9ltGCb4l5U4HY2gIP47nD0AR+/BqaQm2dGmudUcAQxF85JFHPMc0M6XgpefnrM/ZDMcY4lbx%0AxaDGzcbvze0wIfI9WJZ7P9ZtjmNkk3OkRDvsa6Sq85iIbcPg3AEwdQ46nwYA8CKsiCunqJR4/jAY%0AVByXt1hFDN08bgCwY8cO7Nixw3NcL/yvGZSLNR0h6SJHQki5AxoNbs6HCWO9D3U/hK4eHvc8lJn3%0AczgGzFVVaDrwqrYVG7RXEZ97BeWsUWjO9Gaqig7EWiM3+eo1SKVzuCDdDx2srRwZGBjAH/zBH3iO%0A6+VDRZw/W7U+azMLIkdc5howDPdydQuyiS148L3ZlppbfkmKHKZLMmSJw7HKKmhcCvH8/rpRwpIj%0Axp9qc3SbriMxcwBybDkuVHNYb4bmu+h+PM/jQx/6kOeYrl2R8dsXjcgUR92vqZ5YoKgUzq8+MoDl%0Aud/F5jsSWLXW2TvfDrs+MqvGkE9sQnb2KOZy764b3ER76q6DHJk5AB0MRyqbrDXiZgACgL1792Lv%0A3r2e4/qP709DVY1nNzsJzHHPlFXEBRaoZTZfi7gtyrXUXdfITR7Dve9BblDAnfel5/Ws5jVyRt+O%0A5cq/QSqOopraAKAegaIqOpjYmr4hVN6EUL2C19nDtXu1d7a+733va/l3VVUtA8Xh/57G1IQGkc96%0Anmuqqo5M7NaOkgCopsSiwq5EOP0IzJQCnqWRSvSjr68PqVQKgiBcd8hPQuCtQ1CRdaGaXIt4/qBV%0A8LKl573cGOYUmz0GTq9iNr0bgHsl4+vB7iD05eEMKa8wLjDHPsz2MbRrL+eF0RHCyD0VeYZSdg+E%0A6hUIlXrBy8ZQ4MYcTk6ZgVQ4jXJmJzhesDoruCkvfmiYazejRG2NVJVwquZ7h0uGM9f19krGs67F%0At0MHh/jMAesaQXAo4mVb24n8AShiP67VWvjNVJwLz14PZi0BXgAkh43HquSuBMuXBWpF0zT3mhJm%0AOz/j74EeZRmuZE3DDBuAHFuOxMwBq+ClU3s5u8KVmD0MBg1TiZ0A6t+blyeoHfa6DV5KwHRIEVfG%0AXKuOnU6axxBkvo01oqKq6RB4DqWu3ZDKr4OvGqlBVkeIpsOEuTfw1TFI5fMoZ/dA5Pm6gruAcw0Y%0A8z1X1aDqwecasK0Rj2hCY2zzfpQtVdB41nRqJxhUxPOHrWvshS5bjBK6jkT+AKrxlcizHGSPGi/X%0Agznf8WRrW2HA9nsMaAACDDlSqaU4Os212c4PgGcxwHYwxqzUJAC4xpZDEfsQz9tkdpt00nj+IHRw%0AGIsZBrpQ5IgQsRyp1ZRwjTiwr+0A822sERVVVQfHCShl70CscAqcMgvAqTZN48FNLL8BQR5DqWsP%0AJJ5hrqpB090NQH5omGsH3c/sCDETkgEIuA59JIgcaYruLWR2g9MriM8dt65xrk1jyhEV8dlDqKbW%0Ao8Qy9bTMoHKkNt/JlLMz03JIBazfARhOKc/othDXNVA/i1zm10Dl00jY5YitfpumtXY6SeQPQGMS%0ALguGk6ldpIQbPM8jkUigu7sbXdl+SHwvAGdDsv3et3rnDYCMEosK+yHbTcBbKRwBK7TG7eHiHIdS%0Adg94NQ+paLSIau0I0eq5V6RBaHEjlMorFM4v9o3JMe/eyr0KrgTY20K5Rnc0KLgBjBKWsDRyxiqZ%0AbdCYZBzeathbFSmyIZzNzSKePwQGDeWu3W2LGPqlnRIA1NeIrGmBhKWvsOuGjSmYAQgA8rVnQexC%0ANbUO8dlDdYNbrdClWeTS/DcA4CtXIJYv1BSu+r3CUwKcvekJ0egIMVdVQ/FwVhWzsJTz7zEsOZIQ%0AORSqKhTN+J5LXXsgyGMQy28Y9285TNgUD10zPHTxVdBi/QDq31sg42abtd28RoJ1ljHv5S5HUmEZ%0AN0UOZUVHRTGKGJYzOw2DW9PhzZ4LztuCqRIz+6GDRylzBySeWR71hZxrwJjv+lyHILPNNbKAxk1L%0AZteepcUGUY3fZii4et0A0dqhoDbW8usQ5PGaAYj58nD6wfy9Ou2PgM24GVKkRN7jcG/PRw+yP5r3%0At9YIx6OU3QOpfB581egwY3eS6LoOVbHl3esKErOHUEltABONqK8w5IjQYJRwb60elhypeOTdA80H%0A5WB7pBHdZjhJytndYNCMPRK1jhCcuyE5nt8PjcVQTm+FyLNwZDbvPdfm/cNIlYn50Efsv68ge2Rz%0Aio+WuA2KOIDEzP6G+7dEbtaeGSucAq/OoZTd3dA2NogBCKgbWrxkdknRIAeMkgWM+Z4pu0e3CSKz%0AHDVeBVzbYdTKY9Zci7yAcmYnpMKrVocZu8GtOeWOaWXEZ4+hktkKrlbvLe9hAPeL/TM5pW/wHEPc%0A/L5v8c4bABklFhX2MKmUy2EiEZYSYEspkHiGamo9VD5jCUur2JHNE2T+m1C5BLFy0VAcmkKmwlIC%0AEp4F6sKpmg8Y43Y9uDUouPN+VINHReQ56FwMlcw2xOeOgWlGUb7mjanucdMMj1vidqhin2HUUHVX%0A75Vf/ERKJEUOhVrHjDAiJbxCakWJWUpmKJ4Jm0fFMLjNIVY4BaC2znQjj7U5XDKRPwAdPMqZHfVo%0AmlAiJYw/3ZSApG3cwQ8THAqy5low1z6OwJESAtfQDaec3gqNxRDPN8oR8zBh97qJpdchyJMode22%0AjF5exVD9Yn4mp7bC9nvPVIIbNy0F12ONhHaYsHmCJJ6DJmRQSW1AIn/Y6jDDu8mRWoHLSnojdCFt%0AHDhDjm5LpT0OE5XgPdh9FcxNhjvX9TXCoZzdDUEeh1g2Osw0FKhrygVPzByAxsVRTm9uSDsJT464%0Az7UZJRWGHGn3e7SMEiEYN601IjCUs3dAB28Z7hsOE01zHSucAqcWUK4d3IBw5YhTW2H7vetrO2ik%0AhJF33zZSgsGzLk07zPbTZjFUVepHNb7KMG7WOsw0r21zb2ZqCfG5l1HObAc4CRLP5u1NtmPXr7z2%0AyDCKiopNaWButWnqYwtPjoiCEeEmVt60OswIArMiJJqNm/H8AahCF6rJEUi14uxe0TR+sTtJ3MZd%0Abwcf7Lct8szS2ds5AEORIzanZblrNxh0IwocjfpIcz2x2OwxMF1GqWZIBkKSI2bEM+8cJQvUjTVB%0AZfbNABklFhH2IidtlYAQDhNWP3OeAYxHObsTUvE0OHnasdClqRjEZ/ZDZwLKmR1WlehQNqbaZxIE%0AQHJQAkSe1Syh5oEzHO+9+1zXJzmQtbzhMGHcaQwhHgAAIABJREFUp5TdDabLiM0eM+7foATUDxNS%0A8Sx4ZRql7B5r3GaxpyBzzRhrby0XOeRNA1CgYoCN3gKn+Ta8bsaAwphrc43EeA7V5AhUoav1oCzr%0AjWHXmoz47GFU0puh8ynbGnEu0HQ91D2c7ocJ41lK4HBJia97C9yVgHrhpyA0KwHgJJQz2xGfexlM%0ALVn3V2S9JVwykd8PjUugktrcMNfGfYNHXDm1FTbHbDwruHHTLkfaRbcZY5v3o2xVulXrueXsbnBa%0AAbG5kwDcjZuxwglwWtGSI1KD9yqkSAkP4+ZMCJESzXLEadxWOz+EY0huUHDTW6Bx8QbDvaYZRdPM%0A6BReYGBqAbHCKyhndlgHN/NegT2cbQ4T9ToHSmAFV7TJEbcISDMKyKU7tW+SNjkicgw6n0YlvRHx%0A2cOAJjfoI4rc6E1OzOyHKnSjmlzbMNeAe6cTP/g5uBnPMuaouWPG9SDxDDqMQo7tjJsC31po+3pI%0AiJzREaJaN1wZEW6TEEvnADQZN+W6HDELXJazu2vj5kJ3SDkVFTXvH44cqctsiW/tdAIYh0dTPwor%0AfUPgjCK35cwOw+BW00d4F+MmJ09BKp5BObMTYDxELryIK9Ng6xZxlRQ5lBUjdSuMiKt2ayQVopPE%0AbkhWxT5UE2uQyB8EdK1J9zPeYxqAEvn9kKUlUGLL6o60suLYDed6MOfaLUoWqMttSt8go8Siwv7j%0Ad1Vwk+FZFItVDYqmWz+EUrZmVZw9CI5nYLUQPk0zDhTGwa2K+OxRlNNboPMJMMZqYZ7hhV2bBbSc%0ASDYfguZJzIcXPJFgZpeswOGSQH0TBAAltgyytMTamJpDgc25iOf3Q+NSqKQ3AjAErWkoCM9a7t46%0ArG4ACiCUGcAx24GzTXhqkLkWONZwKDcMbhzKmV2QimfByVNWUUu7giuIzOpMYD+4ATXDVUi54O71%0AO+rKSziHCZ8ezhAirpprvJS79oDpCuKzRyxDpto012ZngnLmDoATWzu0hFDnwG2u403RXeEclL08%0AnLV2fhwcjSR+idvliNn/PbkWqtBdlyNN7eXM+U/kD0AVeiEnVgNoyvMNMNccB6D2kbwOb2Gm3M2U%0AVXDM/V5heN2aw65FjgGciHJmB2K1DjNWvRS7cVNk1sHNMiRzEcoR2yEoHOOmt8xOhOXhFFrlSCm7%0AB5xWQqxwwnWuzc4EpewugHG2osoK4gLn2unED9Zcux6S60ZCgYNjXSq/NMiRhfYm29a2+ZuqpDZB%0A4xI2fcQhfaNWJ0WOLYUSX1obt91wFdwhxXGtbYXt47bkSIC5tssRt7m2d7cJVuOq1Uio8ylU0psR%0Anz1SM7jBlk6qg6vtE2YthJJpABKYleIZPJ20Nj4PAxBgGMmCRKUA5l7TRh8JYa7N+zenCpayu8Er%0A05CKZ+pp6XZ9RGAQyhchVi6h3LUbYCzcKNk2xk1z3ABFSgBklFhU+DFKhKYE2MIlzR+vJvaikljb%0AYFVs9CbXOhPoFZRrCpf5/tlqrW1iCJESbodkc9yypjeMez6Y762quvvGxLG6ESiABdf0MpXtRQyZ%0AEVomVi5BKF9s9XCKAKfMIlY4hVL2DoAZu4jEM5Rr14URCsw4w/jiPG4jz9V4brCoDJFj1r3cvFcp%0Aa23P+1EAjDVYH7e5Me0yXssfcFZwhXpnAjmxCkB9jVQC5t0D/pWAShi54Fz987dXAgI9qmGuzcOX%0AEhu2OswIfH1N26NS4vkjYFBR6jIULtMTUVH1wG3IhDZzbXaECGNti7Zxu8kRM/w7SL4sUN8TKvbi%0AY4wz8o1Lr4GXJxwPE2ZnglJ2N0wrq5kGBgSTI4wxCLWwVHvNITsNayQED6c5166G61pqQ5D5NjtC%0AVFQdPKsfOEvZPUbBS5vBTVFqc84AnjMPbsuhxoZax73QckSwyZGAXXzMOgeAl4ezFnEVgnGzeY3I%0AidVGh5n8AZshud4625AjB6GDoVyT7xIX/lx71e8wnyUGyaeAv70mkeTAWDhzbT7L2ms4EeXMHYjN%0AnQRT54yUAqvGlSFHzM4EJbvux4UjR9rVXDLvH7oc8RhzGIZ7c42Um4qFGwa3MuJzL9sM9zZDsq4i%0Anj+EanIEmtjdMO6yogeKJATqkSnucsS4fxjpG2YxaCACJ4nAWWcRSxakN0LjU4jnDzQUurTrI4n8%0AfuhMRDm9wxoz4O1s8It5dvDqlmPu7VJAY9PNAM3AIsJUjr3aD4aZvqFojQc3wPBy8soMpOKopeCa%0AReoEkSExsx+KOAA5vrI+bpvyE9bG5DVu67lBNibbmL0s/Mk0B44zDBTzxT4n9ueW0zugMxGJ/H4I%0AImxKQE3hmq0VuKxZyoH6Iaj5vvOBFwyji9tnaxh30I2p9r25dToBwomUABrHbSqLmtiNanIE8fxB%0ACIKxaSlKvWaKpF2zOhOYbVrth9XQrOVtjBLGc4NHSph4tZcDgs910mXcZocZsfoW+FoRV0uOCEYv%0A8Gp8JVRpEACsiCuvMfulnTfZ/gyOGZE888WPIdkcS2ADkMtcl7M7oYMhPnOgZkg2/l2pdUwyOxOU%0Aszut99jXSChyxMdcA/V2fPPBr+xLhmDcZIxZ47bvxWpsyOowY6YsmEXTBAGQKhcgVI3OBNa4fRSw%0A9osVdu1DjoRxmDBpl5oUfG3XFRrruazWYaZ0DjF9AkCzcVNFPH8Q1eR6aEIXAH+yzy/tIiXMjhAN%0AY54nfuaa4xgSyXDliH1tlrp2Wx1mmruB8SIz6qQwCZXMNsdxB4u4YmDMfa6bxx0L8Cy/+7pp3Awy%0A33YHjF33kxOrrA4zDalJNUOyVDwNXs1bURIAGgxfYaVvuB2U3XTW+eBnjYQlR5JOa5sJKGV2IlY4%0ABYkzOsyodocUX0Vs9ijK6a3Q+XjtvbXvRHN3NvjFz7nGMkpQpAQZJRYTZuVVr800zEgJE/tGXkmt%0Ah1Zro2OEAtfbFKW5qxArbxreTZs12zxwSrz7gdMPosQABqSzPhXcEIodAd4CPpPlIbmEE/rFLtTs%0Ac63zcZTTWxGbPQpRkG2VxY1IicTMAVTjq6BK/dZ7wlICACAW55Dp8ohKCckABNQ3Nq8xZ7J8bVzh%0ArG2OAfbHGQUvZ9GtnwFQTyngeCA1e8DqTGCNOcSDWyzOgeedW0I13z+MsGvrvi7zHYsb3vtYPNiz%0AEi6/x3qHmf1WFJCpBGS5N2qdCXY33Mscd9C5Nn+vnmvbpgQEyc+2eza8vFfZLh5SLOBcu/weNaEL%0A1dR6xGcPQRQ122ECEEXN6kygCRnb+znH+86HWJz5mmvACEGeL3bDlafM7qp9tyHNd3MBQ7PDTIY3%0AWjoba9v03Nc7E5jEQpTZ8YRRqd6tYFrjXIcoRzwirjgeCyZHzA4zqbkDYJx5mDBe69ZPG50Junbb%0A3hvm/liTI1l/ciQIfg/KmS4u8FzbdSj72lSlQVTjK61oQkWudzqJCRXE546hktkGnYvVx+2jDppf%0A2soRux4VsH6H0z2byWSNyBSnIqd+4TlmzXHDvs4YyrUOM2neaOlsphQIQq1OCp9BNbX+usftBynG%0AkEpzrk6JsPRswJ9RNpWpFXoMKrNd9ppydhcYNGRKRwA0pm90KS+D06sNBqAwdT8/ThJTd6CaEkBA%0AuxQRJuaP38soIQjMOFC4hMr6xVXo1KyKyelfIh17ALKStX68ORy2OhPYMTeIwJtSjMPdD6aR9aHg%0ABvZwCv4E/MjmOG5bK83/QfD2gpeyu5GYPYQl0gmM6huhqYbAHIi/AV6ZxFzfg43jbhDwwcJl7tib%0AtGpmtBt3GBWYm+/ZTN+AgHsfziDbHexzmd+nyDUeOKupdVD5DLrlQwCWW+kbkqg2dCYwCVMJWLla%0AwuCw4GpMDNUA5GNDZYzhnofSkKTwlIAGg5vZYWb2KBLSPVBkwTos9ymHap0JtjTcy1BegvdgT6V5%0A3PfOjKdx01ojQQ1AnL81snFH3IrKmS/t5Eh34RQGY2dwQVkNwJAjg7FRqzNBw7hDVLr23J22UmYc%0Ax+3iLZwPZntNr7keWirivndmPJVAP5jz0iz7yumtSF/7EfrUQwAethTchGSEY5cyOwGuvmeEGZVy%0A+7o4lq+S3EPcQ5xrP/JPEBjueziDuEdosh/cDW71DjOS+LaGw0R39RBUPotqcsS63kwVlLXg6Rvd%0Ave33I6MYdPD6HQ1rxKNq6LbdyUDPMe7vvq+Xs3uQHfv/0J94E1MTw5bMGpJeqXUmaJQjYUZuvv0B%0A7/0orGhCweeYl6+S0NsvBN4jjTRYtaXdYylzB1ITz6MfhwHcYxVfTMdnIRVHUey5F2D1tRCmHFm/%0ANW5F1DmxUPqIW+puIsnh7v+R9jRK+cEtwkOV+lFNrEZy7gDAthu1O2rjypYOQJEGocRXWNeHGd1m%0AGrW8ooDq6RsUKUFmmUWEaVFt9yPY/Y4U1m6MB3qWl9XZtCquyh63Dm48k9GjHLM6E9ixvFch5EN1%0A9wqWsHAi7nLgvF78pm+IInNtdecXNy8QACjxFVCkQQzxRo9w06O8LH7Y6kzQMO4QN6Z4gkPMwzLt%0ANe7rpe7h9J7LoAYJ4xku3ivGo5zdhWR1FCkxb831qp7Rhs4EJmGnynito8aUk6AHN3/eq2SKd60D%0A4Be7Au10UGa6jFXdJ60WXBJfQlo+aXUmsBNWpARgREl4yQdrjYRwSG6+pxOSxHnmlPrBK5rG7DCz%0ANHbYMmzqGjAsHbY6E7iPO6B8S3IQfR4mwjICec01Y94eV7+4ypFah5ms/AokvmxEXCk6VnefNDoT%0AdDXKkTDTwASRta25ZBLYkOwzXDyV4cNNuXM4KHNaAbd1n7FkdlqaQaJ61qglwRrnI0w50m4/MnWe%0AsCIJAe9xx+LBIyUaD26N9zI7zCxPHG6IbhviD1mdCRrG7ePA6Zd2+1EypLXNc8yKoPTS/TiOeUbJ%0A+MUybjbtNbpgdJjpUY+CZ4plcFuVPQYGvcUAFAvxoCxJnK/Ci0AYcsR4f6xNJHV3rxBKTQnruQ76%0AiKBMYXn3eSvlrjdxFVL1Yq3eki36O8R1PbBEwO53pNDV476WqPtGnY7PwL59+/CpT30KTz75JP72%0Ab/8WhUKh00PqGGYoXDuB09MnhOYFAlo3VFXKoZq4HSvTR6EoWu3gdho8yi0HN6CuaAYVlH4IK/cq%0ATKtzO8yOEIDTQZmhlN2NNLuE3sRVKLIOEUX0C69anQk6Ne5wIyW4lnsuFE654CZmwcuR3HFLCVjT%0Acwyq0GN1JjCRQlQC2hEXOLOJQST5yWHhtUbMDjOru2pyRNaxtu8EOCgtChdQV16ilCNh5t0v9Np2%0Aq98BwDC4ZXahm72GtDSDSllDRppGD3fO6kzQMG6fER5hEG69lOj2GtNY4yRHyl17wEHB7b0njHop%0AioZV2aNGZ4LYcNOYo1wj7kbC68V8v1enk7DwWtvV5BqoQjfW9B6rzbWOkb7jAOAsR0znTgRF48KS%0AI2HWwmiH5+G+1mFmQDgFXi9BUXT0Ja8ghStWZwI75h4ZtNOJH8J0kpgGtyj0Ea8Un1J2DwSUsLJ7%0AFKoCaIqKlaljqCTWQhN7G8fcId0vLIdUNDLbfdxmh5l1fcetQpfr+49BZ4Jr9HfzPecDxzEMLRU9%0AnSRUU6JOx40SW7duxVe+8hX83d/9HZYsWYLnnnuu00PqGGakRFDPlR/a5Z6WsnuQ5GfQHzsHRQbW%0A9R+FzNc7E9gJ0zPRjrqADyoow/Ne+aEeLt4qdMqZHdAgYF3uGMplHWv6XgbHtIZcWZMoD8phhvBZ%0AazsCRdFLCdDEXlQTawyjhKwhhgkMJN4wjG1NB7fGkNqFHbfZEcIYd0CFK0Qrfzs8c09rHWa6pavI%0AcFegKDrW5Y6iIi2HGlvSci/z+1roMQP2egFB5zo6OSJyzEpZc5IjhvEBGMkdQ7mkYyR3rKEzgR3z%0AuxIDdjrxQ6gFc6Pcazy84EpsGFVxKdbnjkFRNHRxF9EljTka7cNMA2vHwkS3uXdECItGD2ezHDE6%0AzAwlz0PSJ6HIKkZyx1FNrrU6E7iNe6EJq6aEvXBjp42EpewecEzFmt5XUCnrWJ87Cg31zgR2xCgP%0AnB5RedeLGSYfjT7ibtyUE6shcz1Y138MiqyjP34OCT5vGICa6JQcCW64j94AZDzXyeB2B5ZnR8Gp%0As9DkCm7vPYlyegt0vjEtyh5NE40jrVZTgtI3Om+U2LZtG/haK4mRkRFMTk52eESdw09NibBol3ta%0ASW9EVUvi9q6jEJWrGEpfRCHdaikHwk3faIdbnu/1EqWAB7yNKTqfRF7YhDV9JyAXy1iXO45ZLLc6%0AE9gxPzfHWguwhU2j1y2cg3KnDxOA4eVMS7Po0s9gReIoNL2xM4FJQ4G6G0nBtbxXbOG9V20MV+X0%0ADqi6gFXpI0goF9CTmGipb1B/f/TKy40kRxhj1ridjCma2I08W4uRvpdRLVYwknsZeW7E6kxgpxOH%0AeyC8+e60cRMAitk96E1eQ1x5C7dljkLRxYbOBCZRGsAFLsyOELXfY4RzbTzXQY5kd0LTGZYnjqBb%0AP4OUNOdoADLeH50cCc2QHKJnth3xNjJbjQ1hTl+GdbljkIslrO49hbyw2epMYKcTBiD7c+eLZEXl%0AReAA9NJHGIdCejeGMxfAy9dwe9dRVLUUKqkNLZdGGU2zEDUlFsNeU+raA45pGJaOo58/AYmvuOoj%0AVjRNh88HtxqLagZ+9rOfYfv27Z0eRseQfHTfCIu2llAm4Kq6DcuzZ7FEewmqxqGSvaP1Oiwe79X1%0AEGUonP0Zbkp5Pr4LEl/FUOV/ozs+iUm+1bsJNHqTF9x7tQAezijXtlv+eiW1HiUliWHhIFamj2Os%0AsrahM4FJlF5wIPxQ4MgjrhzGrfNxXKluworMSQxzv0FVlVDJth7c7O+/kQxAUabKAN4RVwAwLe5C%0ASprDksqPkBQLmBad5UiURsJwjZvmgTO6te0mR6rZrZBVEcPs11iZPYWr1c0NnQlMojaAhy1Hog+7%0AdohwE7owVlmLlenjGBYOoiSnGjoT2BEjNFyFFXYdZRqYEZVnPM9tbY9zO9GTmMBQ5T8g8VXkE976%0ASJRzDTQWq5wPUaaTtttrStmd0HQOS7QXsSx7FlfVbQBrrRwcpXFT4utReWHp2lEe7gXO2SGjSgOY%0AqCzHiuQRLIsdQb7aBzl+m+O9otRHKH2jTiTdN770pS9henq65d8fffRR7N5tWKl+8IMfgOd53H33%0A3a73+elPf4qf/vSnAID/+T//J3K53MIMeAERBMF13ImqAuAs+rLpBf9sWqwC4HUAwEBfL3K5VMs1%0ApxPvAKf8Bv38Kzg3tR4rh29zPAinkxMA5tCTSS74uAd6FADXkIhJgZ8l8qOQVR1Lcr3I5bLhDNCF%0AbOISMFVBj8t3O4U0pl/uxUDiKCpKDBi4E7lcT8t1fVMAcBmpmPs6Co1EFcA5AMBgrg+5TKvCbeK1%0ArgEgnbgGoIDebGrBx93fXQEwgZTHGjl9YDs29P4aAHBN2YtNDtcpmg5gFAAw3N+HXC7dck2YZBJv%0AAfkqeroygeaob1wDcAXpmLjgc10WSgDOAwCG+nPoSogt15zk78RS/hj68SpGJ3dgzcBwyzUAkEpc%0ABVBELgL5l+sqAZhEMh5r+yw/MhsAhgf6kOsNXh3fi0ziAq4VFfS6rJErlT0ovPa/MCAdxVw1A2nF%0ALsd129ulABhDJh5cjrZjGAUAbwAAlgzkEA9gUEjFLwMoIdcVwRrJFgBMIZ1wXyOvHdqEtb1HAQBT%0A4p3Y6HAdn6wCeA0AsGwwh1w2WJHqdqTi5zFTUdHX3eU5R+1kdk+2AuAaMh6fPyyGlRgAo8XqkoF+%0ARz3jBN6GIWEfEngNp6bejnX9rZGEAJCMXQRQQX9PdsHH3ZvNA5hBOhkP9CxZKsPUx5YN5tCTDNbx%0Aqx2p2DmUlSpyPV3I5fpaXr8wcyeqV36MAf4opko5pEe2obu3df/vzpQATKArufBrZKgiAngLEs+h%0Av7/f89p2azsZuwDMViNZIz3paQB5ZJIJx2fpeh/eeHkNVvW8DACYTb4dSx2um+OKMPfaZYP9SMUW%0A9viWlF7DbEVBrqfbURf1S3emAGASXSnnzx8mg3kG4DJiAuf6rJPybmxO/wDAFE7MPIQNLmspLr6O%0AmYqK/u6FXyNLams710ZmA+3X9o1OJEaJz3/+856v/+IXv8ChQ4fwhS98wdP7++CDD+LBB+stEsfH%0Ax0MbY1TkcjnXcauajuGMhMG4tuCfrVRVrb8XZmcwzkot1+TlFC7NrcBw5gLOTm1HemLC8V66UgUA%0AcKq84ONWK0UAAK+rgZ8lcgyyqqNSyGN8vBrG8FwRYMy3XC46jrtY0HBlfDv2Lv8Zzk5uAustO15X%0AKc4BAGLcwq//kqxZf5+bmQJXcRcXXusaAHSz/5RcWfBxa9WS+VDXZ70+uxUben+NuWoW1+Tlrtdx%0ADNB0oDKXxzhXXqghAwBEGPNdLTmvEb+Ua2tE4vQFn+tyud7ncnZmCnKh1aswpfRjUs6hNzGOczPb%0A0e02JtVYI7rsvPbDxFwjTGsvs7zWtmG4MijPzWBcK4Y3SAdEZjyvUiw4jqlQVDA2sQXbl/wGo+Nb%0AkR0uYHy8dd1WSkZBaYkt/F5Tnqv3nstPT2IuQIQX04z1plUXfo3osjFvuuK+Rs7ObMPa3qOYKA5g%0AmndeJ0W5vteWZmcwXp1bmAHXiHHGGikX5zA+7j7X7WR2tWysZRHB99p2VAoV41kcw4SLnjFWWYEC%0Al0FKmsXrs9vQ5zImphvzrVaCyVFfKMa4daUa6FlzpbocLeanoRYX1jtrNt0qF2YxPq63vF4oyXht%0AYhM2DBzBq9e2YXhuBormUBOhYshRIYI1Ui0Yv0eRb6/7tFvbTDf2WsVFHwsTTjV0S81jjZyZ2oZV%0APaO4lF+JuUzKWbbP1XXUQn4KpQWOlI3zwCyAUmEW4+Nq2+vdUCrG98Z76GNhodT2NcFDP75UXouR%0ARBw8J+NCcRP6Xa7jmbFGopAjSU1BJsYjy9rrx+3W9mJkeNjZEeVEJEYJL44ePYof/vCH+Ku/+ivE%0AYu6e2FsBnmP4f9+3OpJntcsrBIwe5Icv3o3y0lO4Vlnpei8zHzKS8Kw24cvXg8gzQI4mrzDZJmdM%0AEIEzE1uwrPcKXrm6GzvWO3++KMOu4wIDA6DDuRjq9RBlapKV5+sR4llhvXh15u24NNEHYYn7mCSe%0AoawE73nvh7BrSkSew+ky34LA4eDr92H10JuYVYdc79WZkNpgzzLCRA3D1WLIPRUEhpNjdyDXNYNT%0A13bg7S47fCdSZdxCaq+HxZbik1eW4OzsHpy9shLdq11kts/WmmFRL+J64xWo85prQeSx/+L9GOqZ%0ARJW5e279tI0Ni0RINSWi7HQCtE8nFUSGY1f3IJ2q4szEFqxwadUZqe4XYt59rAOpSV4661hpNc7P%0AbccrlzZhyWY33c+sFbXwnU4AUy9WwqspEcn5wNDlvXQ/TpBw8PL9SEhV6HxrhLhJlPpIT0LAP39o%0AbfsLbwE6bpR45plnoCgKvvSlLwEA1q5diz/5kz/p8KhufniOIcYzVFTd3SghAlcLyzB3aQUEj5Vy%0Ao+ZeRaq8mBuT68GNoarG8auLj6BQ1Vz7dUc5ZrOwXlHWXMftl060BPUypAgCw9Gr96Awq2HDCvfP%0AJvEcyooaqfISVg5nFGM2c08Zg2sPckFkeDN/Oyb1tZBiXnMdXfGxsPLugbrhKoquIe3knyAylJQ0%0AfvXWIygrGng3ObLIDvd+6Uz7aS85wuHg5QdQmNWQc5lrgTMOmwLHAufC+yHsIq5R1u/wNEoIDK9O%0AbsBVmUO6tQSQRd0AHoUcMTsrhFdzaaFrRZnPMZ7rbtycrXbjvy6+D7Kmuep/ZteQG1WORDpuj9++%0AIHD47aV3oVDQsNzNkByh7gcA8TY6q186UZvGrVYKYOyRp69thRRj6B9qr49EYUwh6nTcKPGNb3yj%0A00O4ZUmIHCqq6m4tr23u5ZKGTJf7Bt8JAe8ldPwiRbmhtinQyXEMHA9USkbImODSGsgac0SCMiFw%0AqCia64HTL1InPCqeSgBrO9eAsaFG5r0Ky+sW4VybhitVc7/GnN9KSUMy5b7lRNtZgW94ZhAMWRT8%0AN+KHdpFivG2uAQ85EmFnBYFjkPhwWo8utqLKgsgwlzdCm93mmjGjI0YURisgPI9ytFF5/g4TgLG2%0Au3vc9RGpE1XzA/72hQhlNtD+gG+fa16Aq6FE7EBUStBDMhC1996Hk0RkKMyq1t+diLJgJFD/TmMB%0An7foIq4EBk0D5Kq+aJytRB2a7VuYtqHANeGoqu6CEqiHwt1ISgBgCB0xYu+Vt9eNQVHqf3ciSqsz%0AYIw7DANQJ1qCeh2CBLH9XAPGGklE0OkECM/DGaWREDDmu93BDQAUxVuORKq8+DgE+UXiWAcOE87P%0A43kAzJhrxgG8y/cS5e8RqK2REORsJ8LFPeWITWa7RaUANTkS4VwDwQ9vURqujI4QbeSI4E+OdKb9%0AdLBnMcY6s0ZcHVLGn4rSfn8EoplrKUQHQbTdh/w4SdBWH4n6kBxWqnSUhis/kdR+zzVR61GEQccj%0AJYjOkRA4cAxw+/3ahWM7bzIQsSXUYzx+ETkW2eHeT5inIDBUK0bRKX6RhPAlRC5wbjKw+MLFG9a2%0A12GC4xAXWwuBLQR+lBc/RNl+FTDmW4d7qATvV450QnkJ46DMM3AsWkXRbW0zxgwFV148hwnzOWHk%0AQXeitbC3gmv7u+ceyUU216G1qeQ6YQAPPtedaFMZVo2rKFJlALtzx8W4eb26X0RRecmQnCRShGlg%0AvoybYnt9xIy4ik5nDUkfibCeWMyH4coeHbFY5AhRh4wStzBJkYPIMVcvcMPG1Nrpz+KG9XBG6Zm4%0ADgVX8AqX7EAIXzhh19F53eqKole4pO3vHlJQ5BmSEQWU1Q1uQcMlo14jfEMXimYalQD3+0SpvIRp%0A3IzxHISI+ov7OQQJAoMitwtNjU4pB8KA5Hq9AAASk0lEQVTbGzoRCuwpR3we3syIqygIK33D/G1E%0AaUwJw5DciRz2UGpcLSLDlZlOqrXxJkcuR4Qb0EniI5rmuuRIxDI7qK4dpe7HahFXftLAAH9Okihq%0A0xB1yAR0C5NopwT49gJFdwgyUy7iIWxMMSE6JSDuJ6WgNseLJcQdaK8o+uWGjZSI8jARVrhkB7zg%0AvpWANnMNRJvnG0Z+srjojJt+5Ig51xF5ZgUulDS5xVhTov5393t15jARUth1hPLPrwHILZIQqO+R%0A8UgNV+Gs7cW011j6yCLKu0+KfGhRKTwLR/63w88auZ7IlKjWSFgRV6aunpKi22v86n7tUu4YjC50%0ARHRQpMQtTELgQ/ECLcmIiPEMueTCLyfGGD57z1Ks7A7ePvbDm3MoKx4V+kJk21ASD6/p9hy3qeDy%0AHnOdljh8aFMf7lzuUX48RN67rheTth7q82XPsjRmyioGUh6ae0hIPIf/a1sOe5a5zxHfoOC6z/f7%0ANvRC16NJ39i1NI0PbuzF0owU6D69CQGPbunD3sjWSA8KVfc+5n7lyNuWZVCSNXTFF155SUkcPrIt%0Ah7evyAa+1wc29obSps4Pe5alMV5U0O/xO6ofJtznejAt4oMbe7F7WTr0MTrx/o29UD2iafxy18oM%0AOBaNYt6bEPB7W/rwNo858nuY+OCmPmRj0Sjldy7PoCzr6A74O1reFcMHNvZi57B727ww+cCmXgge%0AKT5+5/rulRmkxHCMYO0YTIv48OY+7F4a/Hf06JZcJDoUYPyONHhHOJjppF7746qeGN67vgdbB6NZ%0AI7+3pQ/JEA63D6zuwtKMFEmtqGVdMbxnXQ+2L3Gfo8Y90v1eH9zUhxVdwXVfPzx4exeWZKTABZxH%0Acgl8cu8QtgwmQxqZN0u7JCzx0KF4n3Mt8RziEdUTI+owPSqNewG4dOlSp4dw3eRyOYyPj3d6GACA%0AY1cKuJSv4l0j7j2///f3p6GpwLotcYxsjLtep2p6JNXnb2YO/rqAy2/K6Orhcc9D0Rwow2IxrWs/%0AvHW+iiP/XQQAPPjeLBJJChpbKBRZx49/MAMA2HJHAretjUapCosbbW3/5udzGB9TkBsUcOd90Rgd%0AblXOjVZw4kgJAPDuD3Z5HuAWGzfaui4WNPznj/IAgDvuTGLpimDGW8KbF3+SR35aw/AKETvvjMbo%0AEBY32to+/UoJoycq4HjgPR/q7vRwbmg0XQeDewr0zJSKl56fBQDsvS+F/kFnA/+psSJGJ8p4ZEPv%0AQg11XtxoaxsAhoeHfV9LkRK3MNuGUtg25L3ZCAJDVdU9PRMAyCARAn7SN4hw8JtSQATHHmrtFS5J%0AhANv1qahuV5wTE8bYwBHqccLit8CdUQ4+Im4IsKB5jo82hVU9puWvmEgiQ0D0UR3EHXIPUh44iev%0AkAgHc45prhcev8UXieCYHSEAmusoIJkdHVb9DsG9YDQRDn4L1BHhYF/bxMLipw4QEQ5+64kRnYGM%0AEoQnAnndIoOUgOio1+9wD/MjwoOUruggr1t0mHPML3ypnFsejmMwO1h6FRUlwqEeudnhgdwCkMyO%0ADjJuLm7IKEF4QsIyOih9IzpoXUcLT/MdGWQAig4yJEcLzXd00B4ZHXWZ3eGB3AJwnJFuB9DaXoyQ%0AUYLwhBTc6CCFKzporqOFDG7RQYeJ6KC5jhaSI9HBk+4XGWS0jw7GmE3/6/BgiBboKyE8IaUrOkjh%0Aig6a62ghI1B0kCE5Oii9MVrMQ8SN1OXkRqVeB4jmeqGhuY4WQQA0FWBUoH/RQUYJwhPKK4wOe50D%0AYmHhqfBipJDSFR0019FBRvto4UUGMICnTicLDhk3o4PmOloEgUHTOj0KwglSyQlPePJwRgYdJqKD%0AMQZeICUgKihcMjooPzk6yGgfLYJgdPKh4sQLj1XElfSRBYeMm9EiiGSUWKyQikh4IprhqSQsFxxK%0AKYgWQWCkcEWEIDBwPIVLRgFPh4nI4HgGxtH+GBWGUYLmOgqotXB0kCE5WsgosXghcUN4snxVDKkM%0AD44nRWChyXTzWHm7hNwA/SyjYM2GONIZqvUbBUtXSkgkaa6joDcnYMVqCT19JEeiYN2mOPr6aa6j%0AYMVqieY6IvqHBKy8XUKmi3JlFhqeB9ZujGFoqdTpodwSrNsch6rqnR4G4QBJd8KTZIpDMkWCMgp4%0AnmHrrmSnh3HLsHok1ukh3DL09Qt0mIgIUWTYtpvkSFSs3Rjv9BBuGQaWiMCSTo/i1iAW50gfiQjG%0AGNZvSXR6GLcMZLBfvJDriiAIgiAIgiAIgiCIjkBGCYIgCIIgCIIgCIIgOgIZJQiCIAiCIAiCIAiC%0A6AhklCAIgiAIgiAIgiAIoiOQUYIgCIIgCIIgCIIgiI5ARgmCIAiCIAiCIAiCIDoCGSUIgiAIgiAI%0AgiAIgugIZJQgCIIgCIIgCIIgCKIjkFGCIAiCIAiCIAiCIIiOQEYJgiAIgiAIgiAIgiA6AhklCIIg%0ACIIgCIIgCILoCGSUIAiCIAiCIAiCIAiiI5BRgiAIgiAIgiAIgiCIjsB0Xdc7PQiCIAiCIAiCIAiC%0AIG49KFIiYj772c92eggEETq0rombFVrbxM0IrWviZoXWNnGzcrOvbTJKEARBEARBEARBEATREcgo%0AQRAEQRAEQRAEQRBER+C/+MUvfrHTg7jVWL16daeHQBChQ+uauFmhtU3cjNC6Jm5WaG0TNys389qm%0AQpcEQRAEQRAEQRAEQXQESt8gCIIgCIIgCIIgCKIjCJ0ewGLn6NGj+M53vgNN0/DAAw/g/e9/f8Pr%0Auq7jO9/5Do4cOYJYLIZPfOITVmiN23vn5ubwta99DdeuXUN/fz8+/elPI51OAwCee+45/OxnPwPH%0AcfjYxz6G7du3AwDOnTuHb37zm6hWq9ixYwc+9rGPgTEW4UwQNxuLYW1XKhV89atfxdWrV8FxHHbu%0A3ImPfOQj0U4EcdOxGNa2naeeegpjY2P4yle+EsGnJ25WFsu6VhQFzzzzDE6ePAnGGB599FHs3bs3%0AwpkgbjYWy9r+1a9+heeeew6MMfT09OCTn/wkstlshDNB3GxEubZnZ2fx1a9+FWfPnsV9992Hj3/8%0A49ZzbohzpE64oqqq/sQTT+hXrlzRZVnWn3zySf3NN99suObQoUP6l7/8ZV3TNP306dP6X/7lX7Z9%0A7759+/TnnntO13Vdf+655/R9+/bpuq7rb775pv7kk0/q1WpVv3r1qv7EE0/oqqrquq7rn/3sZ/XT%0Ap0/rmqbpX/7yl/XDhw9HNQ3ETchiWdvlcll/+eWXdV3XdVmW9c9//vO0tolALJa1bfLb3/5W//u/%0A/3v9L/7iL6L4+MRNymJa19/73vf07373u9a9Z2ZmIpkD4uZksaxtRVH0j3/849Z63rdvn/69730v%0AqmkgbkKiXtulUkk/deqU/pOf/ET/1re+1fCcG+EcSekbHpw9exZDQ0MYHByEIAi46667cODAgYZr%0ADh48iHvuuQeMMYyMjKBQKGBqasrzvQcOHMC9994LALj33nsb/v2uu+6CKIoYGBjA0NAQzp49i6mp%0AKZRKJYyMjIAxhnvuuadlHARxPSyWtR2LxbB582YAgCAIWLVqFSYmJiKcCeJmY7GsbQAol8v40Y9+%0AhA9+8IMRzgBxM7KY1vXPf/5zy2PHcRx5kolALJa1res6dF1HpVKBrusoFovo7e2NdjKIm4qo13Y8%0AHsf69eshSVLDM26UcyQZJTyYnJxEX1+f9f99fX2YnJxsuSaXy7Vc4/XemZkZ9PT0AAC6u7sxMzPj%0A+Lze3t629yKI+bBY1radQqGAQ4cOYcuWLSF9SuJWZDGt7X/5l3/Be9/73hYFgSCul8WyrguFAgDg%0Ae9/7Hj7zmc/gq1/9Kqanp0P+tMStxGJZ24Ig4I//+I/x5JNP4k//9E9x8eJF/M7v/E74H5i4ZYh6%0AbQcZx2KAjBIdhjG2+HJ6CCIErmdtq6qKr3/963jXu96FwcHBBR4ZQQTDz9o+f/48rl69ij179kQ0%0AKoIIhp91raoqJiYmsG7dOjz11FMYGRnBvn37IhohQcwPP2tbURQ8//zzeOqpp/D0009jxYoVeO65%0A5yIaIUHMj5vpHElGCQ96e3sbQsknJiZaQrl6e3sxPj7eco3Xe7u6ujA1NQXACKkxQx+b3zM5Odn2%0AXgQxHxbL2jZ5+umnMTQ0hPe85z0hfkriVmSxrO3R0VGcO3cOjz/+OL7whS/g0qVL+OIXvxj65yVu%0ADRbLus5kMojFYpaxbe/evXj99ddD/rTErcRiWdvnz58HAAwNDYExhjvvvBOjo6PhfljiliLqtR1k%0AHIsBMkp4cPvtt+Py5csYGxuDoij49a9/jV27djVcs2vXLrz00kvQdR2jo6NIJpPo6enxfO+uXbvw%0A4osvAgBefPFF7N692/r3X//615BlGWNjY7h8+TLWrFmDnp4eJBIJjI6OQtd1vPTSSy3jIIjrYbGs%0AbcAIcS8Wi/joRz8a3QQQNy2LZW0/9NBDePrpp/HNb34Tf/3Xf43h4WEyShDzZrGsa8YYdu7ciZMn%0ATwIAXnnlFSxbtizCmSBuNhbL2u7t7cVbb72FfD4PADh+/DiWLl0a4UwQNxtRr203bpRzJNN1Xe/0%0AIBYzhw8fxrPPPgtN03D//ffjAx/4AJ5//nkAwEMPPQRd1/HMM8/g2LFjkCQJn/jEJ3D77be7vhcA%0AZmdn8bWvfQ3j4+MtbYp+8IMf4Oc//zk4jsNHP/pR7NixAwDw2muv4R//8R9RrVaxfft2/NEf/dFN%0AE65DdIbFsLYnJibwZ3/2Z1i6dCkEwehQ/M53vhMPPPBAB2aEuFlYDGvbztjYGJ566ilqCUoEYrGs%0A62vXruEf/uEfUCgUkM1m8YlPfKIhJ5ogrpfFsraff/55/PjHPwbP88jlcnj88ceRyWQ6MCPEzULU%0Aa/vxxx9HsViEoihIpVL43Oc+h2XLlt0Q50gyShAEQRAEQRAEQRAE0REofYMgCIIgCIIgCIIgiI5A%0ARgmCIAiCIAiCIAiCIDoCGSUIgiAIgiAIgiAIgugIZJQgCIIgCIIgCIIgCKIjkFGCIAiCIAiCIAiC%0AIIiOQEYJgiAIgiAIgiAIgiA6AhklCIIgCIKYN+Pj43jsscegadqCP+vxxx/HRz7yEXzjG99oe+2/%0A/uu/4rHHHsOHP/xhqKq64GMjCIIgCGJ+kFGCIAiCIAjfPP744zh+/Lj1/7lcDvv27QPHRaNSfOYz%0An8EnP/nJttd9+MMfxle+8pUIRkQQBEEQRBDIKEEQBEEQBEEQBEEQREcQOj0AgiAIgiBuDL7xjW9g%0AfHwcTz31FDiOw4c+9CHceeedeOKJJ/Dd734XPM/ji1/8ItavX49XXnkFb7zxBjZt2oTHH38c3/nO%0Ad3Do0CEMDw/j05/+NAYGBgAAFy9exLe//W2cO3cO2WwWv/d7v4e77rrL13h0Xcezzz6LX/3qV5Bl%0AGblcDn/+53+OFStWLOQ0EARBEAQRIhQpQRAEQRCELz75yU8il8vhM5/5DPbt24dHHnnE8br/+q//%0AwhNPPIGnn34aV69exec+9zncd999+Pa3v42lS5fi+9//PgCgXC7jb/7mb/COd7wD3/rWt/CpT30K%0AzzzzDN566y1f4zl27BhOnTqFr3/96/inf/onfPrTn0Ymkwnt8xIEQRAEsfCQUYIgCIIgiFC5//77%0AMTQ0hGQyiR07dmBwcBBbt24Fz/PYu3cvXn/9dQDA4cOH0d/fj/vvvx88z2PVqlV429veht/85je+%0AniMIAsrlMi5evAhd17Fs2TL09PQs5EcjCIIgCCJkKH2DIAiCIIhQ6erqsv4uSVLL/5fLZQDAtWvX%0AcObMGXz0ox+1XldVFffcc4+v52zevBkPP/wwnnnmGYyPj2PPnj147LHHkEwmw/kgBEEQBEEsOGSU%0AIAiCIAiiI/T19WHjxo34/Oc/P+97vPvd78a73/1uzMzM4Gtf+xr+/d//HY8++miIoyQIgiAIYiGh%0A9A2CIAiCIHzT3d2NsbGxUO61c+dOXL58GS+99BIURYGiKDh79qzvmhJnz57FmTNnoCgKYrEYRFGM%0ArDUpQRAEQRDhQJESBEEQBEH45v3vfz++/e1v45//+Z/xgQ98AHv37p33vRKJBD73uc/h2WefxbPP%0APgtd17Fy5Ur84R/+oa/3l/7/du3QhmEgBqCoS7JOUNa4SSLdTKfA0Cx1LCwk0mWDViqoC97DBsbf%0Avq5orUXvPaZpinmeo5Ty9T4AwO+9xhgjewkAgE9qrXGeZyzLEuu6vp3d9z2O44j7vmPbNh8UAPCn%0ARAkAAAAghbMBAAAAkEKUAAAAAFKIEgAAAEAKUQIAAABIIUoAAAAAKUQJAAAAIIUoAQAAAKR4ACqe%0AjVMi0Kw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Text Placeholder 9"/>
          <p:cNvSpPr>
            <a:spLocks noGrp="1"/>
          </p:cNvSpPr>
          <p:nvPr>
            <p:ph type="body" sz="quarter" idx="12"/>
          </p:nvPr>
        </p:nvSpPr>
        <p:spPr>
          <a:xfrm rot="16200000">
            <a:off x="-655998" y="3355002"/>
            <a:ext cx="1949196" cy="332399"/>
          </a:xfrm>
        </p:spPr>
        <p:txBody>
          <a:bodyPr/>
          <a:lstStyle/>
          <a:p>
            <a:pPr algn="ctr"/>
            <a:r>
              <a:rPr lang="en-US" dirty="0" smtClean="0"/>
              <a:t>FUND_SSB</a:t>
            </a:r>
            <a:endParaRPr lang="en-US" dirty="0"/>
          </a:p>
        </p:txBody>
      </p:sp>
      <p:sp>
        <p:nvSpPr>
          <p:cNvPr id="33" name="Text Placeholder 9"/>
          <p:cNvSpPr>
            <a:spLocks noGrp="1"/>
          </p:cNvSpPr>
          <p:nvPr>
            <p:ph type="body" sz="quarter" idx="12"/>
          </p:nvPr>
        </p:nvSpPr>
        <p:spPr>
          <a:xfrm rot="16200000">
            <a:off x="-655998" y="5488602"/>
            <a:ext cx="1949196" cy="332399"/>
          </a:xfrm>
        </p:spPr>
        <p:txBody>
          <a:bodyPr/>
          <a:lstStyle/>
          <a:p>
            <a:pPr algn="ctr"/>
            <a:r>
              <a:rPr lang="en-US" dirty="0" smtClean="0"/>
              <a:t>FUND_DFT</a:t>
            </a:r>
            <a:endParaRPr lang="en-US" dirty="0"/>
          </a:p>
        </p:txBody>
      </p:sp>
      <p:pic>
        <p:nvPicPr>
          <p:cNvPr id="40" name="Picture 39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458295"/>
            <a:ext cx="11125200" cy="2241722"/>
          </a:xfrm>
          <a:prstGeom prst="rect">
            <a:avLst/>
          </a:prstGeom>
        </p:spPr>
      </p:pic>
      <p:pic>
        <p:nvPicPr>
          <p:cNvPr id="41" name="Picture 40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2" y="2544271"/>
            <a:ext cx="11125196" cy="2241721"/>
          </a:xfrm>
          <a:prstGeom prst="rect">
            <a:avLst/>
          </a:prstGeom>
        </p:spPr>
      </p:pic>
      <p:pic>
        <p:nvPicPr>
          <p:cNvPr id="42" name="Picture 41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2" y="4615182"/>
            <a:ext cx="11125196" cy="2241721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roadcomTraining">
  <a:themeElements>
    <a:clrScheme name="Broadcom_Ltd">
      <a:dk1>
        <a:sysClr val="windowText" lastClr="000000"/>
      </a:dk1>
      <a:lt1>
        <a:sysClr val="window" lastClr="FFFFFF"/>
      </a:lt1>
      <a:dk2>
        <a:srgbClr val="CC092F"/>
      </a:dk2>
      <a:lt2>
        <a:srgbClr val="5A5A5A"/>
      </a:lt2>
      <a:accent1>
        <a:srgbClr val="008FBF"/>
      </a:accent1>
      <a:accent2>
        <a:srgbClr val="007167"/>
      </a:accent2>
      <a:accent3>
        <a:srgbClr val="F6CF3F"/>
      </a:accent3>
      <a:accent4>
        <a:srgbClr val="622D50"/>
      </a:accent4>
      <a:accent5>
        <a:srgbClr val="9E9E9F"/>
      </a:accent5>
      <a:accent6>
        <a:srgbClr val="244C5A"/>
      </a:accent6>
      <a:hlink>
        <a:srgbClr val="008FBF"/>
      </a:hlink>
      <a:folHlink>
        <a:srgbClr val="622D50"/>
      </a:folHlink>
    </a:clrScheme>
    <a:fontScheme name="Broadcom_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lnSpc>
            <a:spcPct val="90000"/>
          </a:lnSpc>
          <a:spcBef>
            <a:spcPts val="600"/>
          </a:spcBef>
          <a:defRPr sz="2000" b="1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 anchor="t">
        <a:spAutoFit/>
      </a:bodyPr>
      <a:lstStyle>
        <a:defPPr>
          <a:lnSpc>
            <a:spcPct val="90000"/>
          </a:lnSpc>
          <a:spcBef>
            <a:spcPts val="600"/>
          </a:spcBef>
          <a:defRPr sz="2000" dirty="0" err="1" smtClean="0"/>
        </a:defPPr>
      </a:lstStyle>
    </a:txDef>
  </a:objectDefaults>
  <a:extraClrSchemeLst>
    <a:extraClrScheme>
      <a:clrScheme name="Broadcom_Ltd">
        <a:dk1>
          <a:sysClr val="windowText" lastClr="000000"/>
        </a:dk1>
        <a:lt1>
          <a:sysClr val="window" lastClr="FFFFFF"/>
        </a:lt1>
        <a:dk2>
          <a:srgbClr val="CC092F"/>
        </a:dk2>
        <a:lt2>
          <a:srgbClr val="5A5A5A"/>
        </a:lt2>
        <a:accent1>
          <a:srgbClr val="008FBF"/>
        </a:accent1>
        <a:accent2>
          <a:srgbClr val="007167"/>
        </a:accent2>
        <a:accent3>
          <a:srgbClr val="F6CF3F"/>
        </a:accent3>
        <a:accent4>
          <a:srgbClr val="622D50"/>
        </a:accent4>
        <a:accent5>
          <a:srgbClr val="9E9E9F"/>
        </a:accent5>
        <a:accent6>
          <a:srgbClr val="244C5A"/>
        </a:accent6>
        <a:hlink>
          <a:srgbClr val="008FBF"/>
        </a:hlink>
        <a:folHlink>
          <a:srgbClr val="622D50"/>
        </a:folHlink>
      </a:clrScheme>
    </a:extraClrScheme>
  </a:extraClrSchemeLst>
  <a:custClrLst>
    <a:custClr name="Secondary Red 187">
      <a:srgbClr val="AB192D"/>
    </a:custClr>
    <a:custClr name="Secondary Red 188">
      <a:srgbClr val="79242F"/>
    </a:custClr>
    <a:custClr name="Secondary Gray 6">
      <a:srgbClr val="C8C8C8"/>
    </a:custClr>
    <a:custClr name="Secondary Gray 2">
      <a:srgbClr val="E6E6E6"/>
    </a:custClr>
    <a:custClr name="Tertiary Blue 655">
      <a:srgbClr val="002554"/>
    </a:custClr>
    <a:custClr name="Tertiary Purple 7448">
      <a:srgbClr val="382246"/>
    </a:custClr>
    <a:custClr name="Tertiary Gold 138">
      <a:srgbClr val="E17D00"/>
    </a:custClr>
  </a:custClr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BroadcomTraining</Template>
  <TotalTime>168725</TotalTime>
  <Words>613</Words>
  <Application>Microsoft Office PowerPoint</Application>
  <PresentationFormat>Custom</PresentationFormat>
  <Paragraphs>90</Paragraphs>
  <Slides>15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BroadcomTraining</vt:lpstr>
      <vt:lpstr>Slide 1</vt:lpstr>
      <vt:lpstr>Outline</vt:lpstr>
      <vt:lpstr>Backround</vt:lpstr>
      <vt:lpstr>Theory</vt:lpstr>
      <vt:lpstr>Narrowband Signals for CW and Pulsed (#fund = 11, #samples = 101)  </vt:lpstr>
      <vt:lpstr>Wideband Signals for CW and Pulsed (#fund = 100, #samples = 2**16)  </vt:lpstr>
      <vt:lpstr>Bit Encoding of Digital Signals. </vt:lpstr>
      <vt:lpstr>Bit Encoding of Digital Signals. </vt:lpstr>
      <vt:lpstr>Wideband Signals w/o Sample Filter (Q (t)= 0)(#fund = 11, #samples = 2**16)  </vt:lpstr>
      <vt:lpstr>Wideband Signals w/ Sample Filter (Q (t)= 0)(#fund = 11, #samples = 2**16)  </vt:lpstr>
      <vt:lpstr>Explanation </vt:lpstr>
      <vt:lpstr>Wideband Signals for Modulated (Q (t)!= 0)(#fund = 11, #samples = 2**16)  </vt:lpstr>
      <vt:lpstr>Conclusions</vt:lpstr>
      <vt:lpstr>Next Steps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Red 16x9</dc:subject>
  <dc:creator>William Mueller</dc:creator>
  <cp:lastModifiedBy>db888079</cp:lastModifiedBy>
  <cp:revision>6649</cp:revision>
  <dcterms:created xsi:type="dcterms:W3CDTF">2016-01-26T18:01:08Z</dcterms:created>
  <dcterms:modified xsi:type="dcterms:W3CDTF">2018-07-14T06:41:54Z</dcterms:modified>
</cp:coreProperties>
</file>